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64" r:id="rId2"/>
    <p:sldId id="600" r:id="rId3"/>
    <p:sldId id="602" r:id="rId4"/>
    <p:sldId id="599" r:id="rId5"/>
    <p:sldId id="597" r:id="rId6"/>
    <p:sldId id="603" r:id="rId7"/>
    <p:sldId id="601" r:id="rId8"/>
    <p:sldId id="622" r:id="rId9"/>
    <p:sldId id="604" r:id="rId10"/>
    <p:sldId id="612" r:id="rId11"/>
    <p:sldId id="610" r:id="rId12"/>
    <p:sldId id="611" r:id="rId13"/>
    <p:sldId id="618" r:id="rId14"/>
    <p:sldId id="619" r:id="rId15"/>
    <p:sldId id="616" r:id="rId16"/>
    <p:sldId id="620" r:id="rId17"/>
    <p:sldId id="621" r:id="rId18"/>
    <p:sldId id="623" r:id="rId19"/>
    <p:sldId id="609" r:id="rId20"/>
    <p:sldId id="626" r:id="rId21"/>
    <p:sldId id="627" r:id="rId22"/>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0000"/>
    <a:srgbClr val="00FF00"/>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83" autoAdjust="0"/>
    <p:restoredTop sz="62298" autoAdjust="0"/>
  </p:normalViewPr>
  <p:slideViewPr>
    <p:cSldViewPr snapToGrid="0">
      <p:cViewPr>
        <p:scale>
          <a:sx n="66" d="100"/>
          <a:sy n="66" d="100"/>
        </p:scale>
        <p:origin x="-1626" y="-48"/>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0012B6-BD53-41F8-97AB-6974306BF229}" type="datetimeFigureOut">
              <a:rPr lang="en-GB" smtClean="0"/>
              <a:t>30/08/2017</a:t>
            </a:fld>
            <a:endParaRPr lang="en-GB"/>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26743C-76B1-4280-880B-408C8C7ADA93}" type="slidenum">
              <a:rPr lang="en-GB" smtClean="0"/>
              <a:t>‹#›</a:t>
            </a:fld>
            <a:endParaRPr lang="en-GB"/>
          </a:p>
        </p:txBody>
      </p:sp>
    </p:spTree>
    <p:extLst>
      <p:ext uri="{BB962C8B-B14F-4D97-AF65-F5344CB8AC3E}">
        <p14:creationId xmlns:p14="http://schemas.microsoft.com/office/powerpoint/2010/main" val="2935899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video</a:t>
            </a:r>
            <a:r>
              <a:rPr lang="en-GB" baseline="0" dirty="0" smtClean="0"/>
              <a:t> </a:t>
            </a:r>
            <a:r>
              <a:rPr lang="en-GB" dirty="0" smtClean="0"/>
              <a:t>is about t</a:t>
            </a:r>
            <a:r>
              <a:rPr lang="en-GB" baseline="0" dirty="0" smtClean="0"/>
              <a:t>he laws of Boolean algebra.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You will see how these laws can be derived by examining simple logic circuits, and by considering some familiar properties of base 10 numbers.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In the video that follows on from this one, you will see how the laws of Boolean algebra can be applied to simplify complex Boolean expressions, and you will have an opportunity to practice the skills involved.</a:t>
            </a:r>
            <a:endParaRPr lang="en-GB" dirty="0" smtClean="0"/>
          </a:p>
          <a:p>
            <a:endParaRPr lang="en-GB" baseline="0" dirty="0" smtClean="0"/>
          </a:p>
        </p:txBody>
      </p:sp>
      <p:sp>
        <p:nvSpPr>
          <p:cNvPr id="4" name="Slide Number Placeholder 3"/>
          <p:cNvSpPr>
            <a:spLocks noGrp="1"/>
          </p:cNvSpPr>
          <p:nvPr>
            <p:ph type="sldNum" sz="quarter" idx="10"/>
          </p:nvPr>
        </p:nvSpPr>
        <p:spPr/>
        <p:txBody>
          <a:bodyPr/>
          <a:lstStyle/>
          <a:p>
            <a:fld id="{3626743C-76B1-4280-880B-408C8C7ADA93}" type="slidenum">
              <a:rPr lang="en-GB" smtClean="0"/>
              <a:t>1</a:t>
            </a:fld>
            <a:endParaRPr lang="en-GB"/>
          </a:p>
        </p:txBody>
      </p:sp>
    </p:spTree>
    <p:extLst>
      <p:ext uri="{BB962C8B-B14F-4D97-AF65-F5344CB8AC3E}">
        <p14:creationId xmlns:p14="http://schemas.microsoft.com/office/powerpoint/2010/main" val="3513137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 looking</a:t>
            </a:r>
            <a:r>
              <a:rPr lang="en-GB" baseline="0" dirty="0" smtClean="0"/>
              <a:t> in detail at the laws of Boolean algebra, let’s </a:t>
            </a:r>
            <a:r>
              <a:rPr lang="en-GB" baseline="0" dirty="0" err="1" smtClean="0"/>
              <a:t>breifly</a:t>
            </a:r>
            <a:r>
              <a:rPr lang="en-GB" baseline="0" dirty="0" smtClean="0"/>
              <a:t> consider why we need them.</a:t>
            </a:r>
          </a:p>
          <a:p>
            <a:r>
              <a:rPr lang="en-GB" baseline="0" dirty="0" smtClean="0"/>
              <a:t>H</a:t>
            </a:r>
            <a:r>
              <a:rPr lang="en-GB" dirty="0" smtClean="0"/>
              <a:t>ere’s a complex combination</a:t>
            </a:r>
            <a:r>
              <a:rPr lang="en-GB" baseline="0" dirty="0" smtClean="0"/>
              <a:t> of logic gates.</a:t>
            </a:r>
          </a:p>
          <a:p>
            <a:r>
              <a:rPr lang="en-GB" baseline="0" dirty="0" smtClean="0"/>
              <a:t>***</a:t>
            </a:r>
          </a:p>
          <a:p>
            <a:r>
              <a:rPr lang="en-GB" baseline="0" dirty="0" smtClean="0"/>
              <a:t>And here’s an expression that describes the output Z in terms of inputs A, B and C.  </a:t>
            </a:r>
          </a:p>
          <a:p>
            <a:r>
              <a:rPr lang="en-GB" baseline="0" dirty="0" smtClean="0"/>
              <a:t>This Boolean expression is an accurate description of this particular circuit.</a:t>
            </a:r>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2</a:t>
            </a:fld>
            <a:endParaRPr lang="en-GB"/>
          </a:p>
        </p:txBody>
      </p:sp>
    </p:spTree>
    <p:extLst>
      <p:ext uri="{BB962C8B-B14F-4D97-AF65-F5344CB8AC3E}">
        <p14:creationId xmlns:p14="http://schemas.microsoft.com/office/powerpoint/2010/main" val="3292645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3</a:t>
            </a:fld>
            <a:endParaRPr lang="en-GB"/>
          </a:p>
        </p:txBody>
      </p:sp>
    </p:spTree>
    <p:extLst>
      <p:ext uri="{BB962C8B-B14F-4D97-AF65-F5344CB8AC3E}">
        <p14:creationId xmlns:p14="http://schemas.microsoft.com/office/powerpoint/2010/main" val="3292645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Boolean algebra can be applied, step by step, to reduce a complex expression like this into it’s simplest form.</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All of these expressions are equivalent.  They each describe a different circuit, but all of these circuits do exactly the same thing</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 the behaviours of these circuits can all be described with exactly the same truth table.</a:t>
            </a:r>
          </a:p>
        </p:txBody>
      </p:sp>
      <p:sp>
        <p:nvSpPr>
          <p:cNvPr id="4" name="Slide Number Placeholder 3"/>
          <p:cNvSpPr>
            <a:spLocks noGrp="1"/>
          </p:cNvSpPr>
          <p:nvPr>
            <p:ph type="sldNum" sz="quarter" idx="10"/>
          </p:nvPr>
        </p:nvSpPr>
        <p:spPr/>
        <p:txBody>
          <a:bodyPr/>
          <a:lstStyle/>
          <a:p>
            <a:fld id="{3626743C-76B1-4280-880B-408C8C7ADA93}" type="slidenum">
              <a:rPr lang="en-GB" smtClean="0"/>
              <a:t>4</a:t>
            </a:fld>
            <a:endParaRPr lang="en-GB"/>
          </a:p>
        </p:txBody>
      </p:sp>
    </p:spTree>
    <p:extLst>
      <p:ext uri="{BB962C8B-B14F-4D97-AF65-F5344CB8AC3E}">
        <p14:creationId xmlns:p14="http://schemas.microsoft.com/office/powerpoint/2010/main" val="3292645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THIS combination</a:t>
            </a:r>
            <a:r>
              <a:rPr lang="en-GB" baseline="0" dirty="0" smtClean="0"/>
              <a:t> of logic gates does exactly the same job as the complex combination.  But clearly, it is MUCH simpler.  It needs less components so it’s more reliable, it’s faster, it generates less heat and it’s cheaper to make.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Because Boolean algebra can be used to simplify complex expressions, and therefore the circuits they describe, Boolean algebra is an extremely powerful tool for designing computers.</a:t>
            </a:r>
          </a:p>
          <a:p>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5</a:t>
            </a:fld>
            <a:endParaRPr lang="en-GB"/>
          </a:p>
        </p:txBody>
      </p:sp>
    </p:spTree>
    <p:extLst>
      <p:ext uri="{BB962C8B-B14F-4D97-AF65-F5344CB8AC3E}">
        <p14:creationId xmlns:p14="http://schemas.microsoft.com/office/powerpoint/2010/main" val="2180100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a:t>
            </a:r>
            <a:r>
              <a:rPr lang="en-GB" baseline="0" dirty="0" smtClean="0"/>
              <a:t> you can use Boolean algebra to simplify a complex expression, you first need to know the laws.  </a:t>
            </a:r>
          </a:p>
          <a:p>
            <a:r>
              <a:rPr lang="en-GB" baseline="0" dirty="0" smtClean="0"/>
              <a:t>Indeed, you need to be so familiar with these laws that you can easily spot where and how they can be usefully applied.</a:t>
            </a:r>
          </a:p>
          <a:p>
            <a:r>
              <a:rPr lang="en-GB" dirty="0" smtClean="0"/>
              <a:t>Then you</a:t>
            </a:r>
            <a:r>
              <a:rPr lang="en-GB" baseline="0" dirty="0" smtClean="0"/>
              <a:t> will need plenty of practice at simplifying complex expressions to really master the skills involved.</a:t>
            </a:r>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6</a:t>
            </a:fld>
            <a:endParaRPr lang="en-GB"/>
          </a:p>
        </p:txBody>
      </p:sp>
    </p:spTree>
    <p:extLst>
      <p:ext uri="{BB962C8B-B14F-4D97-AF65-F5344CB8AC3E}">
        <p14:creationId xmlns:p14="http://schemas.microsoft.com/office/powerpoint/2010/main" val="2137820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***Consider this OR gate.  One of the inputs is permanently set to 1. There is always at least one input of 1, so there will always be an output of 1, regardless of the value of A.  </a:t>
            </a:r>
          </a:p>
          <a:p>
            <a:r>
              <a:rPr lang="en-GB" baseline="0" dirty="0" smtClean="0"/>
              <a:t>***With this AND gate, one of the inputs is fixed at 0, so the output will always be 0, regardless of A…</a:t>
            </a:r>
          </a:p>
          <a:p>
            <a:r>
              <a:rPr lang="en-GB" baseline="0" dirty="0" smtClean="0"/>
              <a:t>***These expressions are collectively known as the Annulment law.  You may have heard the term ‘annulment’ with regards to a marriage that doesn’t legally exist.  To ‘annul’ actually means to declare null and void.  You can see in both of these cases that input A has no effect.</a:t>
            </a:r>
          </a:p>
          <a:p>
            <a:endParaRPr lang="en-GB" baseline="0" dirty="0" smtClean="0"/>
          </a:p>
          <a:p>
            <a:r>
              <a:rPr lang="en-GB" dirty="0" smtClean="0"/>
              <a:t>***Consider</a:t>
            </a:r>
            <a:r>
              <a:rPr lang="en-GB" baseline="0" dirty="0" smtClean="0"/>
              <a:t> this OR gate.  One of the inputs is always 0, so the output will always match the value of input A.  If input A is 0, we have two 0s going in so a 0 comes out.  If input A is 1, we have a 1 and a 0 going in, so a 1 comes out.</a:t>
            </a:r>
          </a:p>
          <a:p>
            <a:r>
              <a:rPr lang="en-GB" baseline="0" dirty="0" smtClean="0"/>
              <a:t>***This AND gate arrangement is similar; with one of the inputs set permanently to 1, the output will always match input A.</a:t>
            </a:r>
          </a:p>
          <a:p>
            <a:r>
              <a:rPr lang="en-GB" baseline="0" dirty="0" smtClean="0"/>
              <a:t>***This pair of expressions are referred to collectively as the Identity law.  An input </a:t>
            </a:r>
            <a:r>
              <a:rPr lang="en-GB" baseline="0" dirty="0" err="1" smtClean="0"/>
              <a:t>OR’ed</a:t>
            </a:r>
            <a:r>
              <a:rPr lang="en-GB" baseline="0" dirty="0" smtClean="0"/>
              <a:t> w</a:t>
            </a:r>
            <a:r>
              <a:rPr lang="en-GB" sz="1200" b="0" i="0" kern="1200" dirty="0" smtClean="0">
                <a:solidFill>
                  <a:schemeClr val="tx1"/>
                </a:solidFill>
                <a:effectLst/>
                <a:latin typeface="+mn-lt"/>
                <a:ea typeface="+mn-ea"/>
                <a:cs typeface="+mn-cs"/>
              </a:rPr>
              <a:t>ith a 0, or</a:t>
            </a:r>
            <a:r>
              <a:rPr lang="en-GB" sz="1200" b="0" i="0" kern="1200" baseline="0" dirty="0" smtClean="0">
                <a:solidFill>
                  <a:schemeClr val="tx1"/>
                </a:solidFill>
                <a:effectLst/>
                <a:latin typeface="+mn-lt"/>
                <a:ea typeface="+mn-ea"/>
                <a:cs typeface="+mn-cs"/>
              </a:rPr>
              <a:t> </a:t>
            </a:r>
            <a:r>
              <a:rPr lang="en-GB" sz="1200" b="0" i="0" kern="1200" baseline="0" dirty="0" err="1" smtClean="0">
                <a:solidFill>
                  <a:schemeClr val="tx1"/>
                </a:solidFill>
                <a:effectLst/>
                <a:latin typeface="+mn-lt"/>
                <a:ea typeface="+mn-ea"/>
                <a:cs typeface="+mn-cs"/>
              </a:rPr>
              <a:t>AND’</a:t>
            </a:r>
            <a:r>
              <a:rPr lang="en-GB" sz="1200" b="0" i="0" kern="1200" dirty="0" err="1" smtClean="0">
                <a:solidFill>
                  <a:schemeClr val="tx1"/>
                </a:solidFill>
                <a:effectLst/>
                <a:latin typeface="+mn-lt"/>
                <a:ea typeface="+mn-ea"/>
                <a:cs typeface="+mn-cs"/>
              </a:rPr>
              <a:t>ed</a:t>
            </a:r>
            <a:r>
              <a:rPr lang="en-GB" sz="1200" b="0" i="0" kern="1200" dirty="0" smtClean="0">
                <a:solidFill>
                  <a:schemeClr val="tx1"/>
                </a:solidFill>
                <a:effectLst/>
                <a:latin typeface="+mn-lt"/>
                <a:ea typeface="+mn-ea"/>
                <a:cs typeface="+mn-cs"/>
              </a:rPr>
              <a:t> with a 1 will always give an output</a:t>
            </a:r>
            <a:r>
              <a:rPr lang="en-GB" sz="1200" b="0" i="0" kern="1200" baseline="0" dirty="0" smtClean="0">
                <a:solidFill>
                  <a:schemeClr val="tx1"/>
                </a:solidFill>
                <a:effectLst/>
                <a:latin typeface="+mn-lt"/>
                <a:ea typeface="+mn-ea"/>
                <a:cs typeface="+mn-cs"/>
              </a:rPr>
              <a:t> that is </a:t>
            </a:r>
            <a:r>
              <a:rPr lang="en-GB" sz="1200" b="0" i="0" kern="1200" dirty="0" smtClean="0">
                <a:solidFill>
                  <a:schemeClr val="tx1"/>
                </a:solidFill>
                <a:effectLst/>
                <a:latin typeface="+mn-lt"/>
                <a:ea typeface="+mn-ea"/>
                <a:cs typeface="+mn-cs"/>
              </a:rPr>
              <a:t>equal to the input.</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***Take</a:t>
            </a:r>
            <a:r>
              <a:rPr lang="en-GB" sz="1200" b="0" i="0" kern="1200" baseline="0" dirty="0" smtClean="0">
                <a:solidFill>
                  <a:schemeClr val="tx1"/>
                </a:solidFill>
                <a:effectLst/>
                <a:latin typeface="+mn-lt"/>
                <a:ea typeface="+mn-ea"/>
                <a:cs typeface="+mn-cs"/>
              </a:rPr>
              <a:t> a l</a:t>
            </a:r>
            <a:r>
              <a:rPr lang="en-GB" sz="1200" b="0" i="0" kern="1200" dirty="0" smtClean="0">
                <a:solidFill>
                  <a:schemeClr val="tx1"/>
                </a:solidFill>
                <a:effectLst/>
                <a:latin typeface="+mn-lt"/>
                <a:ea typeface="+mn-ea"/>
                <a:cs typeface="+mn-cs"/>
              </a:rPr>
              <a:t>ook</a:t>
            </a:r>
            <a:r>
              <a:rPr lang="en-GB" sz="1200" b="0" i="0" kern="1200" baseline="0" dirty="0" smtClean="0">
                <a:solidFill>
                  <a:schemeClr val="tx1"/>
                </a:solidFill>
                <a:effectLst/>
                <a:latin typeface="+mn-lt"/>
                <a:ea typeface="+mn-ea"/>
                <a:cs typeface="+mn-cs"/>
              </a:rPr>
              <a:t> at this arrangement.  Here, both inputs of the OR gate are always the same.  If A is 1, both inputs will be 1, so the output will be 1.  If input A is 0, both inputs will be 0 so the output will also be 0.</a:t>
            </a:r>
          </a:p>
          <a:p>
            <a:r>
              <a:rPr lang="en-GB" dirty="0" smtClean="0"/>
              <a:t>***In</a:t>
            </a:r>
            <a:r>
              <a:rPr lang="en-GB" baseline="0" dirty="0" smtClean="0"/>
              <a:t> the same way, if both inputs of an AND gate are always the same, then the output of the gate will match.</a:t>
            </a:r>
          </a:p>
          <a:p>
            <a:r>
              <a:rPr lang="en-GB" baseline="0" dirty="0" smtClean="0"/>
              <a:t>***This is known as the idempotent law. Put simply, a</a:t>
            </a:r>
            <a:r>
              <a:rPr lang="en-GB" sz="1200" b="0" i="0" kern="1200" dirty="0" smtClean="0">
                <a:solidFill>
                  <a:schemeClr val="tx1"/>
                </a:solidFill>
                <a:effectLst/>
                <a:latin typeface="+mn-lt"/>
                <a:ea typeface="+mn-ea"/>
                <a:cs typeface="+mn-cs"/>
              </a:rPr>
              <a:t>n input that is </a:t>
            </a:r>
            <a:r>
              <a:rPr lang="en-GB" sz="1200" b="0" i="0" kern="1200" dirty="0" err="1" smtClean="0">
                <a:solidFill>
                  <a:schemeClr val="tx1"/>
                </a:solidFill>
                <a:effectLst/>
                <a:latin typeface="+mn-lt"/>
                <a:ea typeface="+mn-ea"/>
                <a:cs typeface="+mn-cs"/>
              </a:rPr>
              <a:t>OR’ed</a:t>
            </a:r>
            <a:r>
              <a:rPr lang="en-GB" sz="1200" b="0" i="0" kern="1200" dirty="0" smtClean="0">
                <a:solidFill>
                  <a:schemeClr val="tx1"/>
                </a:solidFill>
                <a:effectLst/>
                <a:latin typeface="+mn-lt"/>
                <a:ea typeface="+mn-ea"/>
                <a:cs typeface="+mn-cs"/>
              </a:rPr>
              <a:t> with itself will result in an output is equal to that input. </a:t>
            </a:r>
            <a:r>
              <a:rPr lang="en-GB" sz="1200" b="0" i="0" kern="1200" baseline="0" dirty="0" smtClean="0">
                <a:solidFill>
                  <a:schemeClr val="tx1"/>
                </a:solidFill>
                <a:effectLst/>
                <a:latin typeface="+mn-lt"/>
                <a:ea typeface="+mn-ea"/>
                <a:cs typeface="+mn-cs"/>
              </a:rPr>
              <a:t>A</a:t>
            </a:r>
            <a:r>
              <a:rPr lang="en-GB" sz="1200" b="0" i="0" kern="1200" dirty="0" smtClean="0">
                <a:solidFill>
                  <a:schemeClr val="tx1"/>
                </a:solidFill>
                <a:effectLst/>
                <a:latin typeface="+mn-lt"/>
                <a:ea typeface="+mn-ea"/>
                <a:cs typeface="+mn-cs"/>
              </a:rPr>
              <a:t>n input that is </a:t>
            </a:r>
            <a:r>
              <a:rPr lang="en-GB" sz="1200" b="0" i="0" kern="1200" dirty="0" err="1" smtClean="0">
                <a:solidFill>
                  <a:schemeClr val="tx1"/>
                </a:solidFill>
                <a:effectLst/>
                <a:latin typeface="+mn-lt"/>
                <a:ea typeface="+mn-ea"/>
                <a:cs typeface="+mn-cs"/>
              </a:rPr>
              <a:t>AND’ed</a:t>
            </a:r>
            <a:r>
              <a:rPr lang="en-GB" sz="1200" b="0" i="0" kern="1200" dirty="0" smtClean="0">
                <a:solidFill>
                  <a:schemeClr val="tx1"/>
                </a:solidFill>
                <a:effectLst/>
                <a:latin typeface="+mn-lt"/>
                <a:ea typeface="+mn-ea"/>
                <a:cs typeface="+mn-cs"/>
              </a:rPr>
              <a:t> with itself will also</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result in an output is equal to the input.</a:t>
            </a:r>
          </a:p>
          <a:p>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26743C-76B1-4280-880B-408C8C7ADA93}" type="slidenum">
              <a:rPr lang="en-GB" smtClean="0"/>
              <a:t>7</a:t>
            </a:fld>
            <a:endParaRPr lang="en-GB"/>
          </a:p>
        </p:txBody>
      </p:sp>
    </p:spTree>
    <p:extLst>
      <p:ext uri="{BB962C8B-B14F-4D97-AF65-F5344CB8AC3E}">
        <p14:creationId xmlns:p14="http://schemas.microsoft.com/office/powerpoint/2010/main" val="1213770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next few laws involve NOT gates.</a:t>
            </a:r>
          </a:p>
          <a:p>
            <a:r>
              <a:rPr lang="en-GB" baseline="0" dirty="0" smtClean="0"/>
              <a:t>***In this combination, the OR gate is being fed input A, along with its inverse, so the OR gate is always being fed a 1 and a 0, regardless of the value of A.  The output of the OR gate in this arrangement must therefore always be 1.</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***In this combination, the AND gate is being fed input A along with its inverse, so the AND gate is always being fed a 1 and a 0, regardless of what A is.  The output of the AND gate here must always be 1.</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***Another name for the inverse of a Boolean value is its complement, so these expressions are known as the complement law.</a:t>
            </a:r>
          </a:p>
          <a:p>
            <a:r>
              <a:rPr lang="en-GB" baseline="0" dirty="0" smtClean="0"/>
              <a:t>***Here we he two NOT gates in series.  If the input is A, the output is NOT </a:t>
            </a:r>
            <a:r>
              <a:rPr lang="en-GB" baseline="0" dirty="0" err="1" smtClean="0"/>
              <a:t>NOT</a:t>
            </a:r>
            <a:r>
              <a:rPr lang="en-GB" baseline="0" dirty="0" smtClean="0"/>
              <a:t> A .  If A  is 1, the output is 1.  If A is 0, the output is 0.  In other words the output always matches the input. </a:t>
            </a:r>
          </a:p>
          <a:p>
            <a:r>
              <a:rPr lang="en-GB" baseline="0" dirty="0" smtClean="0"/>
              <a:t>***This is called the double negation law.  In fact, any even number of NOT gates in series will produce an output that matches the input.</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Now you may be thinking at this stage that Boolean expressions that describe combinations of logic gates don’t normally include 1s and 0s;</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they contain only letters and symbols that</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describe the output</a:t>
            </a:r>
            <a:r>
              <a:rPr lang="en-GB" sz="1200" b="0" i="0" kern="1200" baseline="0" dirty="0" smtClean="0">
                <a:solidFill>
                  <a:schemeClr val="tx1"/>
                </a:solidFill>
                <a:effectLst/>
                <a:latin typeface="+mn-lt"/>
                <a:ea typeface="+mn-ea"/>
                <a:cs typeface="+mn-cs"/>
              </a:rPr>
              <a:t>s in terms of the inputs</a:t>
            </a:r>
            <a:r>
              <a:rPr lang="en-GB" sz="1200" b="0" i="0" kern="1200" dirty="0" smtClean="0">
                <a:solidFill>
                  <a:schemeClr val="tx1"/>
                </a:solidFill>
                <a:effectLst/>
                <a:latin typeface="+mn-lt"/>
                <a:ea typeface="+mn-ea"/>
                <a:cs typeface="+mn-cs"/>
              </a:rPr>
              <a:t>.</a:t>
            </a:r>
            <a:r>
              <a:rPr lang="en-GB" sz="1200" b="0" i="0" kern="1200" baseline="0" dirty="0" smtClean="0">
                <a:solidFill>
                  <a:schemeClr val="tx1"/>
                </a:solidFill>
                <a:effectLst/>
                <a:latin typeface="+mn-lt"/>
                <a:ea typeface="+mn-ea"/>
                <a:cs typeface="+mn-cs"/>
              </a:rPr>
              <a:t>  However, once you start to apply the laws, you’ll see that some of the intermediate steps of </a:t>
            </a:r>
            <a:r>
              <a:rPr lang="en-GB" sz="1200" b="0" i="0" kern="1200" baseline="0" dirty="0" err="1" smtClean="0">
                <a:solidFill>
                  <a:schemeClr val="tx1"/>
                </a:solidFill>
                <a:effectLst/>
                <a:latin typeface="+mn-lt"/>
                <a:ea typeface="+mn-ea"/>
                <a:cs typeface="+mn-cs"/>
              </a:rPr>
              <a:t>simplifiying</a:t>
            </a:r>
            <a:r>
              <a:rPr lang="en-GB" sz="1200" b="0" i="0" kern="1200" baseline="0" dirty="0" smtClean="0">
                <a:solidFill>
                  <a:schemeClr val="tx1"/>
                </a:solidFill>
                <a:effectLst/>
                <a:latin typeface="+mn-lt"/>
                <a:ea typeface="+mn-ea"/>
                <a:cs typeface="+mn-cs"/>
              </a:rPr>
              <a:t> a complex expression may well include 1s and 0s that are eventually eliminated.</a:t>
            </a:r>
            <a:endParaRPr lang="en-GB" dirty="0" smtClean="0"/>
          </a:p>
          <a:p>
            <a:endParaRPr lang="en-GB" baseline="0" dirty="0" smtClean="0"/>
          </a:p>
        </p:txBody>
      </p:sp>
      <p:sp>
        <p:nvSpPr>
          <p:cNvPr id="4" name="Slide Number Placeholder 3"/>
          <p:cNvSpPr>
            <a:spLocks noGrp="1"/>
          </p:cNvSpPr>
          <p:nvPr>
            <p:ph type="sldNum" sz="quarter" idx="10"/>
          </p:nvPr>
        </p:nvSpPr>
        <p:spPr/>
        <p:txBody>
          <a:bodyPr/>
          <a:lstStyle/>
          <a:p>
            <a:fld id="{3626743C-76B1-4280-880B-408C8C7ADA93}" type="slidenum">
              <a:rPr lang="en-GB" smtClean="0"/>
              <a:t>8</a:t>
            </a:fld>
            <a:endParaRPr lang="en-GB"/>
          </a:p>
        </p:txBody>
      </p:sp>
    </p:spTree>
    <p:extLst>
      <p:ext uri="{BB962C8B-B14F-4D97-AF65-F5344CB8AC3E}">
        <p14:creationId xmlns:p14="http://schemas.microsoft.com/office/powerpoint/2010/main" val="1213770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 continuing, let’s take a look at </a:t>
            </a:r>
            <a:r>
              <a:rPr lang="en-GB" baseline="0" dirty="0" smtClean="0"/>
              <a:t>concepts of  Boolean addition and Boolean multiplication.</a:t>
            </a:r>
          </a:p>
          <a:p>
            <a:endParaRPr lang="en-GB" baseline="0" dirty="0" smtClean="0"/>
          </a:p>
          <a:p>
            <a:r>
              <a:rPr lang="en-GB" baseline="0" dirty="0" smtClean="0"/>
              <a:t>Consider this; 0 + 0 = 0, of course!  0 + 1 = 1, and 1 + 0 also =1, of course!  </a:t>
            </a:r>
          </a:p>
          <a:p>
            <a:endParaRPr lang="en-GB" baseline="0" dirty="0" smtClean="0"/>
          </a:p>
          <a:p>
            <a:r>
              <a:rPr lang="en-GB" baseline="0" dirty="0" smtClean="0"/>
              <a:t>Now, in Boolean logic there is only true and false, and a logic gate deals with binary 1s and 0s only.  So when it comes to 1 + 1, it must be equal to something, and that certainly isn’t 0.  So 1 + 1 = 1.  In fact, logically speaking, 1+1+1+1+1 = 1.</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Look at the similarity between these</a:t>
            </a:r>
            <a:r>
              <a:rPr lang="en-GB" baseline="0" dirty="0" smtClean="0"/>
              <a:t> addition sums and the truth table for an OR gate.  </a:t>
            </a:r>
            <a:r>
              <a:rPr lang="en-GB" b="0" baseline="0" dirty="0" smtClean="0"/>
              <a:t>We say that </a:t>
            </a:r>
            <a:r>
              <a:rPr lang="en-GB" b="1" baseline="0" dirty="0" smtClean="0"/>
              <a:t>Boolean addition corresponds to the logical function of an OR gate.</a:t>
            </a:r>
          </a:p>
          <a:p>
            <a:endParaRPr lang="en-GB" baseline="0" dirty="0" smtClean="0"/>
          </a:p>
          <a:p>
            <a:r>
              <a:rPr lang="en-GB" baseline="0" dirty="0" smtClean="0"/>
              <a:t>Now look at these multiplication operations.  No surprises here at all.  Compare these with the truth table for an AND gate.  Here you can see that </a:t>
            </a:r>
            <a:r>
              <a:rPr lang="en-GB" b="1" baseline="0" dirty="0" smtClean="0"/>
              <a:t>Boolean multiplication corresponds to the logical function of an AND gate</a:t>
            </a:r>
            <a:r>
              <a:rPr lang="en-GB" baseline="0" dirty="0" smtClean="0"/>
              <a:t>.</a:t>
            </a:r>
          </a:p>
          <a:p>
            <a:endParaRPr lang="en-GB" dirty="0" smtClean="0"/>
          </a:p>
          <a:p>
            <a:r>
              <a:rPr lang="en-GB" dirty="0" smtClean="0"/>
              <a:t>By the way, </a:t>
            </a:r>
            <a:r>
              <a:rPr lang="en-GB" sz="1200" b="0" i="0" kern="1200" dirty="0" smtClean="0">
                <a:solidFill>
                  <a:schemeClr val="tx1"/>
                </a:solidFill>
                <a:effectLst/>
                <a:latin typeface="+mn-lt"/>
                <a:ea typeface="+mn-ea"/>
                <a:cs typeface="+mn-cs"/>
              </a:rPr>
              <a:t>There is no such thing as Boolean subtraction;</a:t>
            </a:r>
            <a:r>
              <a:rPr lang="en-GB" sz="1200" b="0" i="0" kern="1200" baseline="0" dirty="0" smtClean="0">
                <a:solidFill>
                  <a:schemeClr val="tx1"/>
                </a:solidFill>
                <a:effectLst/>
                <a:latin typeface="+mn-lt"/>
                <a:ea typeface="+mn-ea"/>
                <a:cs typeface="+mn-cs"/>
              </a:rPr>
              <a:t> That </a:t>
            </a:r>
            <a:r>
              <a:rPr lang="en-GB" sz="1200" b="0" i="0" kern="1200" dirty="0" smtClean="0">
                <a:solidFill>
                  <a:schemeClr val="tx1"/>
                </a:solidFill>
                <a:effectLst/>
                <a:latin typeface="+mn-lt"/>
                <a:ea typeface="+mn-ea"/>
                <a:cs typeface="+mn-cs"/>
              </a:rPr>
              <a:t>would imply the existence of negative numbers, but there is only 1 and 0. There’s no such thing as Boolean division either, because division is actually repeated subtraction.</a:t>
            </a:r>
          </a:p>
          <a:p>
            <a:r>
              <a:rPr lang="en-GB" sz="1200" b="0" i="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9</a:t>
            </a:fld>
            <a:endParaRPr lang="en-GB"/>
          </a:p>
        </p:txBody>
      </p:sp>
    </p:spTree>
    <p:extLst>
      <p:ext uri="{BB962C8B-B14F-4D97-AF65-F5344CB8AC3E}">
        <p14:creationId xmlns:p14="http://schemas.microsoft.com/office/powerpoint/2010/main" val="2911017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order to derive the next set of laws we’re going</a:t>
            </a:r>
            <a:r>
              <a:rPr lang="en-GB" baseline="0" dirty="0" smtClean="0"/>
              <a:t> to </a:t>
            </a:r>
            <a:r>
              <a:rPr lang="en-GB" dirty="0" smtClean="0"/>
              <a:t>review</a:t>
            </a:r>
            <a:r>
              <a:rPr lang="en-GB" baseline="0" dirty="0" smtClean="0"/>
              <a:t> some </a:t>
            </a:r>
            <a:r>
              <a:rPr lang="en-GB" sz="1200" b="0" i="0" kern="1200" dirty="0" smtClean="0">
                <a:solidFill>
                  <a:schemeClr val="tx1"/>
                </a:solidFill>
                <a:effectLst/>
                <a:latin typeface="+mn-lt"/>
                <a:ea typeface="+mn-ea"/>
                <a:cs typeface="+mn-cs"/>
              </a:rPr>
              <a:t>basic properties of base 10 numbers. Namely the </a:t>
            </a:r>
            <a:r>
              <a:rPr lang="en-GB" sz="1200" b="1" i="0" kern="1200" dirty="0" smtClean="0">
                <a:solidFill>
                  <a:schemeClr val="tx1"/>
                </a:solidFill>
                <a:effectLst/>
                <a:latin typeface="+mn-lt"/>
                <a:ea typeface="+mn-ea"/>
                <a:cs typeface="+mn-cs"/>
              </a:rPr>
              <a:t>associative</a:t>
            </a:r>
            <a:r>
              <a:rPr lang="en-GB" sz="1200" b="0" i="0" kern="1200" dirty="0" smtClean="0">
                <a:solidFill>
                  <a:schemeClr val="tx1"/>
                </a:solidFill>
                <a:effectLst/>
                <a:latin typeface="+mn-lt"/>
                <a:ea typeface="+mn-ea"/>
                <a:cs typeface="+mn-cs"/>
              </a:rPr>
              <a:t>, </a:t>
            </a:r>
            <a:r>
              <a:rPr lang="en-GB" sz="1200" b="1" i="0" kern="1200" dirty="0" smtClean="0">
                <a:solidFill>
                  <a:schemeClr val="tx1"/>
                </a:solidFill>
                <a:effectLst/>
                <a:latin typeface="+mn-lt"/>
                <a:ea typeface="+mn-ea"/>
                <a:cs typeface="+mn-cs"/>
              </a:rPr>
              <a:t>commutative</a:t>
            </a:r>
            <a:r>
              <a:rPr lang="en-GB" sz="1200" b="0" i="0" kern="1200" dirty="0" smtClean="0">
                <a:solidFill>
                  <a:schemeClr val="tx1"/>
                </a:solidFill>
                <a:effectLst/>
                <a:latin typeface="+mn-lt"/>
                <a:ea typeface="+mn-ea"/>
                <a:cs typeface="+mn-cs"/>
              </a:rPr>
              <a:t> and </a:t>
            </a:r>
            <a:r>
              <a:rPr lang="en-GB" sz="1200" b="1" i="0" kern="1200" dirty="0" smtClean="0">
                <a:solidFill>
                  <a:schemeClr val="tx1"/>
                </a:solidFill>
                <a:effectLst/>
                <a:latin typeface="+mn-lt"/>
                <a:ea typeface="+mn-ea"/>
                <a:cs typeface="+mn-cs"/>
              </a:rPr>
              <a:t>distributive</a:t>
            </a:r>
            <a:r>
              <a:rPr lang="en-GB" sz="1200" b="0" i="0" kern="1200" baseline="0" dirty="0" smtClean="0">
                <a:solidFill>
                  <a:schemeClr val="tx1"/>
                </a:solidFill>
                <a:effectLst/>
                <a:latin typeface="+mn-lt"/>
                <a:ea typeface="+mn-ea"/>
                <a:cs typeface="+mn-cs"/>
              </a:rPr>
              <a:t> properties.  </a:t>
            </a:r>
            <a:r>
              <a:rPr lang="en-GB" sz="1200" b="0" i="0" kern="1200" dirty="0" smtClean="0">
                <a:solidFill>
                  <a:schemeClr val="tx1"/>
                </a:solidFill>
                <a:effectLst/>
                <a:latin typeface="+mn-lt"/>
                <a:ea typeface="+mn-ea"/>
                <a:cs typeface="+mn-cs"/>
              </a:rPr>
              <a:t>These properties are particularly relevant to students of advanced mathematics, but you may well have already being applying them to base 10 arithmetic without a second thought.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The associative</a:t>
            </a:r>
            <a:r>
              <a:rPr lang="en-GB" sz="1200" b="0" i="0" kern="1200" baseline="0" dirty="0" smtClean="0">
                <a:solidFill>
                  <a:schemeClr val="tx1"/>
                </a:solidFill>
                <a:effectLst/>
                <a:latin typeface="+mn-lt"/>
                <a:ea typeface="+mn-ea"/>
                <a:cs typeface="+mn-cs"/>
              </a:rPr>
              <a:t> property tells us something about the way numbers can be grouped. </a:t>
            </a:r>
            <a:r>
              <a:rPr lang="en-GB" sz="1200" b="0" i="0" kern="1200" dirty="0" smtClean="0">
                <a:solidFill>
                  <a:schemeClr val="tx1"/>
                </a:solidFill>
                <a:effectLst/>
                <a:latin typeface="+mn-lt"/>
                <a:ea typeface="+mn-ea"/>
                <a:cs typeface="+mn-cs"/>
              </a:rPr>
              <a:t>You</a:t>
            </a:r>
            <a:r>
              <a:rPr lang="en-GB" sz="1200" b="0" i="0" kern="1200" baseline="0" dirty="0" smtClean="0">
                <a:solidFill>
                  <a:schemeClr val="tx1"/>
                </a:solidFill>
                <a:effectLst/>
                <a:latin typeface="+mn-lt"/>
                <a:ea typeface="+mn-ea"/>
                <a:cs typeface="+mn-cs"/>
              </a:rPr>
              <a:t> know that 5 plus [pause] 2 plus 3 = 10.  and 5 plus 2 [pause] plus 3 is also 10.  It doesn’t matter which pair of values we add together first, we get the same result.</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This can be written algebraically as…  Now, because addition corresponds to the Boolean OR operation, we can say that …. The only difference between each side of the equation is the position of the brackets, and they makes no difference.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In terms of logic gates, we’re saying that these two subtly different circuits behave in exactly the same way.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In a similar fashion, we know that 5 times [pause] 2 times 3 = 30.  and 5 times 2 [pause] times 3 is also 30.  Algebraically we can write…  In base 10 algebra we tend to omit the multiplication symbols.  Now because multiplication is like a Boolean AND operation, it follows that…</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To put it another way, the behaviours of these two combinations are identical.</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The commutative property refers to the way numbers can be moved around in an expression, for example 4+8 = 12 and</a:t>
            </a:r>
            <a:r>
              <a:rPr lang="en-GB" sz="1200" b="0" i="0" kern="1200" baseline="0" dirty="0" smtClean="0">
                <a:solidFill>
                  <a:schemeClr val="tx1"/>
                </a:solidFill>
                <a:effectLst/>
                <a:latin typeface="+mn-lt"/>
                <a:ea typeface="+mn-ea"/>
                <a:cs typeface="+mn-cs"/>
              </a:rPr>
              <a:t> so does 8+4.</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Algebraically</a:t>
            </a:r>
            <a:r>
              <a:rPr lang="en-GB" sz="1200" b="0" i="0" kern="1200" baseline="0" dirty="0" smtClean="0">
                <a:solidFill>
                  <a:schemeClr val="tx1"/>
                </a:solidFill>
                <a:effectLst/>
                <a:latin typeface="+mn-lt"/>
                <a:ea typeface="+mn-ea"/>
                <a:cs typeface="+mn-cs"/>
              </a:rPr>
              <a:t> we can say </a:t>
            </a:r>
            <a:r>
              <a:rPr lang="en-GB" sz="1200" b="0" i="0" kern="1200" baseline="0" dirty="0" err="1" smtClean="0">
                <a:solidFill>
                  <a:schemeClr val="tx1"/>
                </a:solidFill>
                <a:effectLst/>
                <a:latin typeface="+mn-lt"/>
                <a:ea typeface="+mn-ea"/>
                <a:cs typeface="+mn-cs"/>
              </a:rPr>
              <a:t>a+b</a:t>
            </a:r>
            <a:r>
              <a:rPr lang="en-GB" sz="1200" b="0" i="0" kern="1200" baseline="0" dirty="0" smtClean="0">
                <a:solidFill>
                  <a:schemeClr val="tx1"/>
                </a:solidFill>
                <a:effectLst/>
                <a:latin typeface="+mn-lt"/>
                <a:ea typeface="+mn-ea"/>
                <a:cs typeface="+mn-cs"/>
              </a:rPr>
              <a:t>=</a:t>
            </a:r>
            <a:r>
              <a:rPr lang="en-GB" sz="1200" b="0" i="0" kern="1200" baseline="0" dirty="0" err="1" smtClean="0">
                <a:solidFill>
                  <a:schemeClr val="tx1"/>
                </a:solidFill>
                <a:effectLst/>
                <a:latin typeface="+mn-lt"/>
                <a:ea typeface="+mn-ea"/>
                <a:cs typeface="+mn-cs"/>
              </a:rPr>
              <a:t>b+a</a:t>
            </a:r>
            <a:r>
              <a:rPr lang="en-GB" sz="1200" b="0" i="0" kern="1200" baseline="0" dirty="0" smtClean="0">
                <a:solidFill>
                  <a:schemeClr val="tx1"/>
                </a:solidFill>
                <a:effectLst/>
                <a:latin typeface="+mn-lt"/>
                <a:ea typeface="+mn-ea"/>
                <a:cs typeface="+mn-cs"/>
              </a:rPr>
              <a:t>.  The Boolean equivalent is.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The logic gate equivalent of this equation is rather trivial; all we’re really saying is that it makes no difference if we swap around the inputs of an OR gate.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In a similar example, 4*8 = 32 as does 8*4</a:t>
            </a:r>
            <a:r>
              <a:rPr lang="en-GB" sz="1200" b="0" i="0" kern="1200" baseline="0" dirty="0" smtClean="0">
                <a:solidFill>
                  <a:schemeClr val="tx1"/>
                </a:solidFill>
                <a:effectLst/>
                <a:latin typeface="+mn-lt"/>
                <a:ea typeface="+mn-ea"/>
                <a:cs typeface="+mn-cs"/>
              </a:rPr>
              <a:t>, hence a*b=b*a, so it follows that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Once again, we’re saying it makes no difference of we swap the inputs of an AND gate.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Finally, you may have come</a:t>
            </a:r>
            <a:r>
              <a:rPr lang="en-GB" sz="1200" b="0" i="0" kern="1200" baseline="0" dirty="0" smtClean="0">
                <a:solidFill>
                  <a:schemeClr val="tx1"/>
                </a:solidFill>
                <a:effectLst/>
                <a:latin typeface="+mn-lt"/>
                <a:ea typeface="+mn-ea"/>
                <a:cs typeface="+mn-cs"/>
              </a:rPr>
              <a:t> across algebraic </a:t>
            </a:r>
            <a:r>
              <a:rPr lang="en-GB" sz="1200" b="0" i="0" kern="1200" dirty="0" smtClean="0">
                <a:solidFill>
                  <a:schemeClr val="tx1"/>
                </a:solidFill>
                <a:effectLst/>
                <a:latin typeface="+mn-lt"/>
                <a:ea typeface="+mn-ea"/>
                <a:cs typeface="+mn-cs"/>
              </a:rPr>
              <a:t>problems that require you to ‘expand the brackets’ or, conversely, factorise an expression.  Problems such as these</a:t>
            </a:r>
            <a:r>
              <a:rPr lang="en-GB" sz="1200" b="0" i="0" kern="1200" baseline="0" dirty="0" smtClean="0">
                <a:solidFill>
                  <a:schemeClr val="tx1"/>
                </a:solidFill>
                <a:effectLst/>
                <a:latin typeface="+mn-lt"/>
                <a:ea typeface="+mn-ea"/>
                <a:cs typeface="+mn-cs"/>
              </a:rPr>
              <a:t> rely on the distributive property of numbers.</a:t>
            </a:r>
            <a:endParaRPr lang="en-GB"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For example, 2*(3+4) = 2*3+2*4</a:t>
            </a:r>
            <a:r>
              <a:rPr lang="en-GB" sz="1200" b="0" i="0" kern="1200" baseline="0" dirty="0" smtClean="0">
                <a:solidFill>
                  <a:schemeClr val="tx1"/>
                </a:solidFill>
                <a:effectLst/>
                <a:latin typeface="+mn-lt"/>
                <a:ea typeface="+mn-ea"/>
                <a:cs typeface="+mn-cs"/>
              </a:rPr>
              <a:t>; 14 as it happens.  In regular algebra we write…  And the Boolean equivalent is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26743C-76B1-4280-880B-408C8C7ADA93}" type="slidenum">
              <a:rPr lang="en-GB" smtClean="0"/>
              <a:t>10</a:t>
            </a:fld>
            <a:endParaRPr lang="en-GB"/>
          </a:p>
        </p:txBody>
      </p:sp>
    </p:spTree>
    <p:extLst>
      <p:ext uri="{BB962C8B-B14F-4D97-AF65-F5344CB8AC3E}">
        <p14:creationId xmlns:p14="http://schemas.microsoft.com/office/powerpoint/2010/main" val="2113586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can prove the correctness of the so called AND</a:t>
            </a:r>
            <a:r>
              <a:rPr lang="en-GB" baseline="0" dirty="0" smtClean="0"/>
              <a:t> distributive law, by comparing the circuits described by ether side of the equation.  Inspect this carefully and you will see that they behave in exactly the same way, they share the same truth table, so the law is quite correct.  </a:t>
            </a:r>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11</a:t>
            </a:fld>
            <a:endParaRPr lang="en-GB"/>
          </a:p>
        </p:txBody>
      </p:sp>
    </p:spTree>
    <p:extLst>
      <p:ext uri="{BB962C8B-B14F-4D97-AF65-F5344CB8AC3E}">
        <p14:creationId xmlns:p14="http://schemas.microsoft.com/office/powerpoint/2010/main" val="911782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a:t>
            </a:r>
            <a:r>
              <a:rPr lang="en-GB" baseline="0" dirty="0" smtClean="0"/>
              <a:t> can also derive the related OR distributive law in the same way.  This law has no equivalent in standard algebra, but this visual proof is convincing enough.</a:t>
            </a:r>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12</a:t>
            </a:fld>
            <a:endParaRPr lang="en-GB"/>
          </a:p>
        </p:txBody>
      </p:sp>
    </p:spTree>
    <p:extLst>
      <p:ext uri="{BB962C8B-B14F-4D97-AF65-F5344CB8AC3E}">
        <p14:creationId xmlns:p14="http://schemas.microsoft.com/office/powerpoint/2010/main" val="2507478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Or distributive</a:t>
            </a:r>
            <a:r>
              <a:rPr lang="en-GB" baseline="0" dirty="0" smtClean="0"/>
              <a:t> laws are in place</a:t>
            </a:r>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26743C-76B1-4280-880B-408C8C7ADA93}" type="slidenum">
              <a:rPr lang="en-GB" smtClean="0"/>
              <a:t>13</a:t>
            </a:fld>
            <a:endParaRPr lang="en-GB"/>
          </a:p>
        </p:txBody>
      </p:sp>
    </p:spTree>
    <p:extLst>
      <p:ext uri="{BB962C8B-B14F-4D97-AF65-F5344CB8AC3E}">
        <p14:creationId xmlns:p14="http://schemas.microsoft.com/office/powerpoint/2010/main" val="2113586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We can now</a:t>
            </a:r>
            <a:r>
              <a:rPr lang="en-GB" baseline="0" dirty="0" smtClean="0"/>
              <a:t> add </a:t>
            </a:r>
            <a:r>
              <a:rPr lang="en-GB" baseline="0" dirty="0" smtClean="0"/>
              <a:t>another.  </a:t>
            </a:r>
            <a:r>
              <a:rPr lang="en-GB" baseline="0" dirty="0" smtClean="0"/>
              <a:t>The so called Absorptive law, also known as the </a:t>
            </a:r>
            <a:r>
              <a:rPr lang="en-GB" baseline="0" dirty="0" err="1" smtClean="0"/>
              <a:t>redundance</a:t>
            </a:r>
            <a:r>
              <a:rPr lang="en-GB" baseline="0" dirty="0" smtClean="0"/>
              <a:t> law.</a:t>
            </a:r>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26743C-76B1-4280-880B-408C8C7ADA93}" type="slidenum">
              <a:rPr lang="en-GB" smtClean="0"/>
              <a:t>14</a:t>
            </a:fld>
            <a:endParaRPr lang="en-GB"/>
          </a:p>
        </p:txBody>
      </p:sp>
    </p:spTree>
    <p:extLst>
      <p:ext uri="{BB962C8B-B14F-4D97-AF65-F5344CB8AC3E}">
        <p14:creationId xmlns:p14="http://schemas.microsoft.com/office/powerpoint/2010/main" val="2113586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absorptive law can also be proved with truth tables.  Notice here that only when input A is 1 can the output be 1.  In fact the output is always the same as A.  So if you can spot the term A AND (A OR B) within a complex expression, it can be replaced with  simply A.</a:t>
            </a:r>
          </a:p>
          <a:p>
            <a:r>
              <a:rPr lang="en-GB" baseline="0" dirty="0" smtClean="0"/>
              <a:t>Here too, notice that input A must be 1 to get a 1 out.  The output of this circuit is also always A.  So the term A OR (A AND B) can be absorbed and replaced by A alone.</a:t>
            </a:r>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15</a:t>
            </a:fld>
            <a:endParaRPr lang="en-GB"/>
          </a:p>
        </p:txBody>
      </p:sp>
    </p:spTree>
    <p:extLst>
      <p:ext uri="{BB962C8B-B14F-4D97-AF65-F5344CB8AC3E}">
        <p14:creationId xmlns:p14="http://schemas.microsoft.com/office/powerpoint/2010/main" val="2507478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26743C-76B1-4280-880B-408C8C7ADA93}" type="slidenum">
              <a:rPr lang="en-GB" smtClean="0"/>
              <a:t>16</a:t>
            </a:fld>
            <a:endParaRPr lang="en-GB"/>
          </a:p>
        </p:txBody>
      </p:sp>
    </p:spTree>
    <p:extLst>
      <p:ext uri="{BB962C8B-B14F-4D97-AF65-F5344CB8AC3E}">
        <p14:creationId xmlns:p14="http://schemas.microsoft.com/office/powerpoint/2010/main" val="2113586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Here are the laws so far.</a:t>
            </a:r>
          </a:p>
        </p:txBody>
      </p:sp>
      <p:sp>
        <p:nvSpPr>
          <p:cNvPr id="4" name="Slide Number Placeholder 3"/>
          <p:cNvSpPr>
            <a:spLocks noGrp="1"/>
          </p:cNvSpPr>
          <p:nvPr>
            <p:ph type="sldNum" sz="quarter" idx="10"/>
          </p:nvPr>
        </p:nvSpPr>
        <p:spPr/>
        <p:txBody>
          <a:bodyPr/>
          <a:lstStyle/>
          <a:p>
            <a:fld id="{3626743C-76B1-4280-880B-408C8C7ADA93}" type="slidenum">
              <a:rPr lang="en-GB" smtClean="0"/>
              <a:t>17</a:t>
            </a:fld>
            <a:endParaRPr lang="en-GB"/>
          </a:p>
        </p:txBody>
      </p:sp>
    </p:spTree>
    <p:extLst>
      <p:ext uri="{BB962C8B-B14F-4D97-AF65-F5344CB8AC3E}">
        <p14:creationId xmlns:p14="http://schemas.microsoft.com/office/powerpoint/2010/main" val="2113586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last law we’re going to mention gets its name from George Boole’s esteemed friend and collaborator, Augustus De-Morgan.  The so called De Morgan’s theorem.</a:t>
            </a:r>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18</a:t>
            </a:fld>
            <a:endParaRPr lang="en-GB"/>
          </a:p>
        </p:txBody>
      </p:sp>
    </p:spTree>
    <p:extLst>
      <p:ext uri="{BB962C8B-B14F-4D97-AF65-F5344CB8AC3E}">
        <p14:creationId xmlns:p14="http://schemas.microsoft.com/office/powerpoint/2010/main" val="3556172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De Morgan used the rules of Boolean algebra, that you’ve now met, to prove that **** </a:t>
            </a:r>
            <a:r>
              <a:rPr lang="en-GB" baseline="0" dirty="0" smtClean="0"/>
              <a:t>the complement of the product of two variables is equal to the sum of their complements.  In other words, he proved that this</a:t>
            </a:r>
            <a:r>
              <a:rPr lang="en-GB" dirty="0" smtClean="0"/>
              <a:t> term, is </a:t>
            </a:r>
            <a:r>
              <a:rPr lang="en-GB" baseline="0" dirty="0" smtClean="0"/>
              <a:t>equivalent to *** this term.</a:t>
            </a:r>
          </a:p>
          <a:p>
            <a:r>
              <a:rPr lang="en-GB" baseline="0" dirty="0" smtClean="0"/>
              <a:t>***When we examine the corresponding logic gate circuits and their truth tables, we can see that both sides of the equation are indeed the same.</a:t>
            </a:r>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19</a:t>
            </a:fld>
            <a:endParaRPr lang="en-GB"/>
          </a:p>
        </p:txBody>
      </p:sp>
    </p:spTree>
    <p:extLst>
      <p:ext uri="{BB962C8B-B14F-4D97-AF65-F5344CB8AC3E}">
        <p14:creationId xmlns:p14="http://schemas.microsoft.com/office/powerpoint/2010/main" val="995821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De Morgan also showed</a:t>
            </a:r>
            <a:r>
              <a:rPr lang="en-GB" baseline="0" dirty="0" smtClean="0"/>
              <a:t> that </a:t>
            </a:r>
            <a:r>
              <a:rPr lang="en-GB" dirty="0" smtClean="0"/>
              <a:t>**** </a:t>
            </a:r>
            <a:r>
              <a:rPr lang="en-GB" baseline="0" dirty="0" smtClean="0"/>
              <a:t>the complement of the sum of two variables is equal to the product of their complements.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In other words*** this equation.</a:t>
            </a:r>
          </a:p>
          <a:p>
            <a:r>
              <a:rPr lang="en-GB" baseline="0" dirty="0" smtClean="0"/>
              <a:t>***Examination of the circuits and their truth tables reveals that this equation is also correct.</a:t>
            </a:r>
            <a:endParaRPr lang="en-GB" dirty="0"/>
          </a:p>
        </p:txBody>
      </p:sp>
      <p:sp>
        <p:nvSpPr>
          <p:cNvPr id="4" name="Slide Number Placeholder 3"/>
          <p:cNvSpPr>
            <a:spLocks noGrp="1"/>
          </p:cNvSpPr>
          <p:nvPr>
            <p:ph type="sldNum" sz="quarter" idx="10"/>
          </p:nvPr>
        </p:nvSpPr>
        <p:spPr/>
        <p:txBody>
          <a:bodyPr/>
          <a:lstStyle/>
          <a:p>
            <a:fld id="{3626743C-76B1-4280-880B-408C8C7ADA93}" type="slidenum">
              <a:rPr lang="en-GB" smtClean="0"/>
              <a:t>20</a:t>
            </a:fld>
            <a:endParaRPr lang="en-GB"/>
          </a:p>
        </p:txBody>
      </p:sp>
    </p:spTree>
    <p:extLst>
      <p:ext uri="{BB962C8B-B14F-4D97-AF65-F5344CB8AC3E}">
        <p14:creationId xmlns:p14="http://schemas.microsoft.com/office/powerpoint/2010/main" val="995821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So now we have</a:t>
            </a:r>
            <a:r>
              <a:rPr lang="en-GB" sz="1200" b="0" i="0" kern="1200" baseline="0" dirty="0" smtClean="0">
                <a:solidFill>
                  <a:schemeClr val="tx1"/>
                </a:solidFill>
                <a:effectLst/>
                <a:latin typeface="+mn-lt"/>
                <a:ea typeface="+mn-ea"/>
                <a:cs typeface="+mn-cs"/>
              </a:rPr>
              <a:t> a full set of laws.  In the following video of this series, I’ll show you how to start using them.</a:t>
            </a:r>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26743C-76B1-4280-880B-408C8C7ADA93}" type="slidenum">
              <a:rPr lang="en-GB" smtClean="0"/>
              <a:t>21</a:t>
            </a:fld>
            <a:endParaRPr lang="en-GB"/>
          </a:p>
        </p:txBody>
      </p:sp>
    </p:spTree>
    <p:extLst>
      <p:ext uri="{BB962C8B-B14F-4D97-AF65-F5344CB8AC3E}">
        <p14:creationId xmlns:p14="http://schemas.microsoft.com/office/powerpoint/2010/main" val="2113586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6E14842-86A7-4462-BCF9-D3AB9A5E5E53}" type="datetimeFigureOut">
              <a:rPr lang="en-GB" smtClean="0"/>
              <a:t>30/08/2017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3007279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E14842-86A7-4462-BCF9-D3AB9A5E5E53}" type="datetimeFigureOut">
              <a:rPr lang="en-GB" smtClean="0"/>
              <a:t>30/08/2017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216756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E14842-86A7-4462-BCF9-D3AB9A5E5E53}" type="datetimeFigureOut">
              <a:rPr lang="en-GB" smtClean="0"/>
              <a:t>30/08/2017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128597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6E14842-86A7-4462-BCF9-D3AB9A5E5E53}" type="datetimeFigureOut">
              <a:rPr lang="en-GB" smtClean="0"/>
              <a:t>30/08/2017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88188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6E14842-86A7-4462-BCF9-D3AB9A5E5E53}" type="datetimeFigureOut">
              <a:rPr lang="en-GB" smtClean="0"/>
              <a:t>30/08/2017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156694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6E14842-86A7-4462-BCF9-D3AB9A5E5E53}" type="datetimeFigureOut">
              <a:rPr lang="en-GB" smtClean="0"/>
              <a:t>30/08/2017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13273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E14842-86A7-4462-BCF9-D3AB9A5E5E53}" type="datetimeFigureOut">
              <a:rPr lang="en-GB" smtClean="0"/>
              <a:t>30/08/2017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380131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E14842-86A7-4462-BCF9-D3AB9A5E5E53}" type="datetimeFigureOut">
              <a:rPr lang="en-GB" smtClean="0"/>
              <a:t>30/08/2017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173871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E14842-86A7-4462-BCF9-D3AB9A5E5E53}" type="datetimeFigureOut">
              <a:rPr lang="en-GB" smtClean="0"/>
              <a:t>30/08/2017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4266452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E14842-86A7-4462-BCF9-D3AB9A5E5E53}" type="datetimeFigureOut">
              <a:rPr lang="en-GB" smtClean="0"/>
              <a:t>30/08/2017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327167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4064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90500"/>
            <a:ext cx="6019800" cy="406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E14842-86A7-4462-BCF9-D3AB9A5E5E53}" type="datetimeFigureOut">
              <a:rPr lang="en-GB" smtClean="0"/>
              <a:t>30/08/2017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D8383-6EEE-4A0B-8E26-32334F324D8E}" type="slidenum">
              <a:rPr lang="en-GB" smtClean="0"/>
              <a:t>‹#›</a:t>
            </a:fld>
            <a:endParaRPr lang="en-GB"/>
          </a:p>
        </p:txBody>
      </p:sp>
    </p:spTree>
    <p:extLst>
      <p:ext uri="{BB962C8B-B14F-4D97-AF65-F5344CB8AC3E}">
        <p14:creationId xmlns:p14="http://schemas.microsoft.com/office/powerpoint/2010/main" val="346789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66E14842-86A7-4462-BCF9-D3AB9A5E5E53}" type="datetimeFigureOut">
              <a:rPr lang="en-GB" smtClean="0"/>
              <a:t>30/08/2017</a:t>
            </a:fld>
            <a:endParaRPr lang="en-GB"/>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DCFD8383-6EEE-4A0B-8E26-32334F324D8E}" type="slidenum">
              <a:rPr lang="en-GB" smtClean="0"/>
              <a:t>‹#›</a:t>
            </a:fld>
            <a:endParaRPr lang="en-GB"/>
          </a:p>
        </p:txBody>
      </p:sp>
    </p:spTree>
    <p:extLst>
      <p:ext uri="{BB962C8B-B14F-4D97-AF65-F5344CB8AC3E}">
        <p14:creationId xmlns:p14="http://schemas.microsoft.com/office/powerpoint/2010/main" val="3846866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01298" y="2810769"/>
            <a:ext cx="7772400" cy="1225021"/>
          </a:xfrm>
        </p:spPr>
        <p:txBody>
          <a:bodyPr>
            <a:normAutofit fontScale="90000"/>
          </a:bodyPr>
          <a:lstStyle/>
          <a:p>
            <a:r>
              <a:rPr lang="en-GB" dirty="0" smtClean="0"/>
              <a:t>The Laws of Boolean Algebra</a:t>
            </a:r>
            <a:br>
              <a:rPr lang="en-GB" dirty="0" smtClean="0"/>
            </a:br>
            <a:endParaRPr lang="en-GB" dirty="0"/>
          </a:p>
        </p:txBody>
      </p:sp>
      <p:sp>
        <p:nvSpPr>
          <p:cNvPr id="2" name="Subtitle 1"/>
          <p:cNvSpPr>
            <a:spLocks noGrp="1"/>
          </p:cNvSpPr>
          <p:nvPr>
            <p:ph type="subTitle" idx="1"/>
          </p:nvPr>
        </p:nvSpPr>
        <p:spPr>
          <a:xfrm>
            <a:off x="1387098" y="1678076"/>
            <a:ext cx="6400800" cy="822056"/>
          </a:xfrm>
        </p:spPr>
        <p:txBody>
          <a:bodyPr vert="horz" lIns="91440" tIns="45720" rIns="91440" bIns="45720" rtlCol="0" anchor="ctr">
            <a:normAutofit fontScale="97500"/>
          </a:bodyPr>
          <a:lstStyle/>
          <a:p>
            <a:pPr>
              <a:spcBef>
                <a:spcPct val="0"/>
              </a:spcBef>
            </a:pPr>
            <a:r>
              <a:rPr lang="en-GB" sz="3600" dirty="0">
                <a:solidFill>
                  <a:schemeClr val="tx1"/>
                </a:solidFill>
                <a:latin typeface="+mj-lt"/>
                <a:ea typeface="+mj-ea"/>
                <a:cs typeface="+mj-cs"/>
              </a:rPr>
              <a:t>Boolean Algebra 1</a:t>
            </a:r>
          </a:p>
        </p:txBody>
      </p:sp>
    </p:spTree>
    <p:extLst>
      <p:ext uri="{BB962C8B-B14F-4D97-AF65-F5344CB8AC3E}">
        <p14:creationId xmlns:p14="http://schemas.microsoft.com/office/powerpoint/2010/main" val="333553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692460" y="633829"/>
            <a:ext cx="7832426" cy="3614900"/>
            <a:chOff x="692460" y="633829"/>
            <a:chExt cx="7832426" cy="3614900"/>
          </a:xfrm>
        </p:grpSpPr>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6988" y="1594127"/>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Box 31"/>
            <p:cNvSpPr txBox="1"/>
            <p:nvPr/>
          </p:nvSpPr>
          <p:spPr>
            <a:xfrm>
              <a:off x="725453" y="633829"/>
              <a:ext cx="303288" cy="338554"/>
            </a:xfrm>
            <a:prstGeom prst="rect">
              <a:avLst/>
            </a:prstGeom>
            <a:noFill/>
          </p:spPr>
          <p:txBody>
            <a:bodyPr wrap="none" rtlCol="0">
              <a:spAutoFit/>
            </a:bodyPr>
            <a:lstStyle/>
            <a:p>
              <a:r>
                <a:rPr lang="en-GB" sz="1600" dirty="0" smtClean="0"/>
                <a:t>A</a:t>
              </a:r>
              <a:endParaRPr lang="en-GB" sz="1600" dirty="0"/>
            </a:p>
          </p:txBody>
        </p:sp>
        <p:sp>
          <p:nvSpPr>
            <p:cNvPr id="54" name="TextBox 53"/>
            <p:cNvSpPr txBox="1"/>
            <p:nvPr/>
          </p:nvSpPr>
          <p:spPr>
            <a:xfrm>
              <a:off x="725640" y="1136214"/>
              <a:ext cx="296876" cy="338554"/>
            </a:xfrm>
            <a:prstGeom prst="rect">
              <a:avLst/>
            </a:prstGeom>
            <a:noFill/>
          </p:spPr>
          <p:txBody>
            <a:bodyPr wrap="none" rtlCol="0">
              <a:spAutoFit/>
            </a:bodyPr>
            <a:lstStyle/>
            <a:p>
              <a:r>
                <a:rPr lang="en-GB" sz="1600" dirty="0"/>
                <a:t>B</a:t>
              </a:r>
            </a:p>
          </p:txBody>
        </p:sp>
        <p:pic>
          <p:nvPicPr>
            <p:cNvPr id="2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9441" y="637069"/>
              <a:ext cx="853634" cy="8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Group 20"/>
            <p:cNvGrpSpPr/>
            <p:nvPr/>
          </p:nvGrpSpPr>
          <p:grpSpPr>
            <a:xfrm>
              <a:off x="1023687" y="785303"/>
              <a:ext cx="4184247" cy="257812"/>
              <a:chOff x="-1031373" y="2547935"/>
              <a:chExt cx="5230311" cy="322264"/>
            </a:xfrm>
          </p:grpSpPr>
          <p:cxnSp>
            <p:nvCxnSpPr>
              <p:cNvPr id="22" name="Straight Connector 21"/>
              <p:cNvCxnSpPr/>
              <p:nvPr/>
            </p:nvCxnSpPr>
            <p:spPr>
              <a:xfrm>
                <a:off x="-1031373" y="2547935"/>
                <a:ext cx="36406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36963" y="2870199"/>
                <a:ext cx="5619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3108328" y="1133396"/>
              <a:ext cx="80170" cy="195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9977" y="2125441"/>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6419" y="3386294"/>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2" name="Group 71"/>
            <p:cNvGrpSpPr/>
            <p:nvPr/>
          </p:nvGrpSpPr>
          <p:grpSpPr>
            <a:xfrm>
              <a:off x="3423623" y="2015486"/>
              <a:ext cx="2286614" cy="257812"/>
              <a:chOff x="2017710" y="2547935"/>
              <a:chExt cx="2858269" cy="322264"/>
            </a:xfrm>
          </p:grpSpPr>
          <p:cxnSp>
            <p:nvCxnSpPr>
              <p:cNvPr id="73" name="Straight Connector 72"/>
              <p:cNvCxnSpPr/>
              <p:nvPr/>
            </p:nvCxnSpPr>
            <p:spPr>
              <a:xfrm>
                <a:off x="2017710" y="2547935"/>
                <a:ext cx="631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685354" y="2870199"/>
                <a:ext cx="11906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8" name="Straight Connector 77"/>
            <p:cNvCxnSpPr/>
            <p:nvPr/>
          </p:nvCxnSpPr>
          <p:spPr>
            <a:xfrm>
              <a:off x="5190337" y="1754915"/>
              <a:ext cx="52625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p:cNvGrpSpPr/>
            <p:nvPr/>
          </p:nvGrpSpPr>
          <p:grpSpPr>
            <a:xfrm>
              <a:off x="1875631" y="2278755"/>
              <a:ext cx="2058195" cy="523242"/>
              <a:chOff x="2006158" y="2547935"/>
              <a:chExt cx="2572745" cy="654051"/>
            </a:xfrm>
          </p:grpSpPr>
          <p:cxnSp>
            <p:nvCxnSpPr>
              <p:cNvPr id="82" name="Straight Connector 81"/>
              <p:cNvCxnSpPr/>
              <p:nvPr/>
            </p:nvCxnSpPr>
            <p:spPr>
              <a:xfrm>
                <a:off x="2006158" y="2547935"/>
                <a:ext cx="68199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2006158" y="3201986"/>
                <a:ext cx="6843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601502" y="2874168"/>
                <a:ext cx="97740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018004" y="3802183"/>
              <a:ext cx="2915821" cy="260668"/>
              <a:chOff x="872672" y="2876152"/>
              <a:chExt cx="3644775" cy="325834"/>
            </a:xfrm>
          </p:grpSpPr>
          <p:cxnSp>
            <p:nvCxnSpPr>
              <p:cNvPr id="87" name="Straight Connector 86"/>
              <p:cNvCxnSpPr/>
              <p:nvPr/>
            </p:nvCxnSpPr>
            <p:spPr>
              <a:xfrm>
                <a:off x="872672" y="3201986"/>
                <a:ext cx="181504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602490" y="2876152"/>
                <a:ext cx="91495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2" name="Straight Connector 91"/>
            <p:cNvCxnSpPr/>
            <p:nvPr/>
          </p:nvCxnSpPr>
          <p:spPr>
            <a:xfrm>
              <a:off x="4773862" y="3530398"/>
              <a:ext cx="1664888" cy="1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430439" y="785813"/>
              <a:ext cx="0" cy="12354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876453" y="1306678"/>
              <a:ext cx="0" cy="97932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650295" y="1316831"/>
              <a:ext cx="0" cy="19232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692460" y="3910175"/>
              <a:ext cx="293670" cy="338554"/>
            </a:xfrm>
            <a:prstGeom prst="rect">
              <a:avLst/>
            </a:prstGeom>
            <a:noFill/>
          </p:spPr>
          <p:txBody>
            <a:bodyPr wrap="none" rtlCol="0">
              <a:spAutoFit/>
            </a:bodyPr>
            <a:lstStyle/>
            <a:p>
              <a:r>
                <a:rPr lang="en-GB" sz="1600" dirty="0"/>
                <a:t>C</a:t>
              </a:r>
            </a:p>
          </p:txBody>
        </p:sp>
        <p:cxnSp>
          <p:nvCxnSpPr>
            <p:cNvPr id="96" name="Straight Connector 95"/>
            <p:cNvCxnSpPr/>
            <p:nvPr/>
          </p:nvCxnSpPr>
          <p:spPr>
            <a:xfrm>
              <a:off x="1880576" y="2797969"/>
              <a:ext cx="0" cy="12696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9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3943" y="1844035"/>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2" name="Straight Connector 101"/>
            <p:cNvCxnSpPr/>
            <p:nvPr/>
          </p:nvCxnSpPr>
          <p:spPr>
            <a:xfrm>
              <a:off x="5197579" y="1033463"/>
              <a:ext cx="0" cy="71136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6436683" y="2531573"/>
              <a:ext cx="0" cy="9974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6434465" y="2254029"/>
              <a:ext cx="1851492" cy="282097"/>
              <a:chOff x="1883246" y="2849366"/>
              <a:chExt cx="2314361" cy="352620"/>
            </a:xfrm>
          </p:grpSpPr>
          <p:cxnSp>
            <p:nvCxnSpPr>
              <p:cNvPr id="106" name="Straight Connector 105"/>
              <p:cNvCxnSpPr/>
              <p:nvPr/>
            </p:nvCxnSpPr>
            <p:spPr>
              <a:xfrm>
                <a:off x="1883246" y="3201986"/>
                <a:ext cx="81967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635633" y="2849366"/>
                <a:ext cx="56197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6" name="Straight Connector 115"/>
            <p:cNvCxnSpPr/>
            <p:nvPr/>
          </p:nvCxnSpPr>
          <p:spPr>
            <a:xfrm>
              <a:off x="1413292" y="1314450"/>
              <a:ext cx="0" cy="22134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4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2933" y="1883043"/>
              <a:ext cx="853634" cy="8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7849" y="3119845"/>
              <a:ext cx="853634" cy="8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5" name="TextBox 144"/>
            <p:cNvSpPr txBox="1"/>
            <p:nvPr/>
          </p:nvSpPr>
          <p:spPr>
            <a:xfrm>
              <a:off x="8244040" y="2076014"/>
              <a:ext cx="280846" cy="338554"/>
            </a:xfrm>
            <a:prstGeom prst="rect">
              <a:avLst/>
            </a:prstGeom>
            <a:noFill/>
          </p:spPr>
          <p:txBody>
            <a:bodyPr wrap="none" rtlCol="0">
              <a:spAutoFit/>
            </a:bodyPr>
            <a:lstStyle/>
            <a:p>
              <a:r>
                <a:rPr lang="en-GB" sz="1600" dirty="0" smtClean="0"/>
                <a:t>Z</a:t>
              </a:r>
              <a:endParaRPr lang="en-GB" sz="1600" dirty="0"/>
            </a:p>
          </p:txBody>
        </p:sp>
        <p:cxnSp>
          <p:nvCxnSpPr>
            <p:cNvPr id="27" name="Straight Connector 26"/>
            <p:cNvCxnSpPr/>
            <p:nvPr/>
          </p:nvCxnSpPr>
          <p:spPr>
            <a:xfrm>
              <a:off x="6445251" y="2012950"/>
              <a:ext cx="65722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3352792" y="1240950"/>
              <a:ext cx="138112" cy="1381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3338514" y="1224280"/>
              <a:ext cx="80961" cy="17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9" name="Straight Connector 98"/>
            <p:cNvCxnSpPr/>
            <p:nvPr/>
          </p:nvCxnSpPr>
          <p:spPr>
            <a:xfrm>
              <a:off x="1006475" y="1308940"/>
              <a:ext cx="29273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Oval 99"/>
            <p:cNvSpPr/>
            <p:nvPr/>
          </p:nvSpPr>
          <p:spPr>
            <a:xfrm>
              <a:off x="1809742" y="3174525"/>
              <a:ext cx="138112" cy="1381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1795464" y="3157855"/>
              <a:ext cx="80961" cy="17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8" name="Straight Connector 107"/>
            <p:cNvCxnSpPr/>
            <p:nvPr/>
          </p:nvCxnSpPr>
          <p:spPr>
            <a:xfrm>
              <a:off x="1644650" y="3242515"/>
              <a:ext cx="22891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9" name="Oval 108"/>
            <p:cNvSpPr/>
            <p:nvPr/>
          </p:nvSpPr>
          <p:spPr>
            <a:xfrm>
              <a:off x="1809742" y="3470594"/>
              <a:ext cx="138112" cy="1381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1795464" y="3453924"/>
              <a:ext cx="80961" cy="17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1" name="Straight Connector 110"/>
            <p:cNvCxnSpPr/>
            <p:nvPr/>
          </p:nvCxnSpPr>
          <p:spPr>
            <a:xfrm>
              <a:off x="1406525" y="3537790"/>
              <a:ext cx="1060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2" name="TextBox 111"/>
          <p:cNvSpPr txBox="1"/>
          <p:nvPr/>
        </p:nvSpPr>
        <p:spPr>
          <a:xfrm>
            <a:off x="2634762" y="4570579"/>
            <a:ext cx="380413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Z = </a:t>
            </a:r>
            <a:r>
              <a:rPr lang="en-GB" dirty="0" smtClean="0"/>
              <a:t>A </a:t>
            </a:r>
            <a:r>
              <a:rPr lang="en-GB" dirty="0"/>
              <a:t>∧ </a:t>
            </a:r>
            <a:r>
              <a:rPr lang="en-GB" dirty="0" smtClean="0"/>
              <a:t>B V A </a:t>
            </a:r>
            <a:r>
              <a:rPr lang="en-GB" dirty="0"/>
              <a:t>∧ (B V C) </a:t>
            </a:r>
            <a:r>
              <a:rPr lang="en-GB" dirty="0" smtClean="0"/>
              <a:t>V B ∧ </a:t>
            </a:r>
            <a:r>
              <a:rPr lang="en-GB" dirty="0"/>
              <a:t>(B V C) </a:t>
            </a:r>
          </a:p>
        </p:txBody>
      </p:sp>
    </p:spTree>
    <p:extLst>
      <p:ext uri="{BB962C8B-B14F-4D97-AF65-F5344CB8AC3E}">
        <p14:creationId xmlns:p14="http://schemas.microsoft.com/office/powerpoint/2010/main" val="843605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extBox 146"/>
          <p:cNvSpPr txBox="1"/>
          <p:nvPr/>
        </p:nvSpPr>
        <p:spPr>
          <a:xfrm>
            <a:off x="2634762" y="4570579"/>
            <a:ext cx="380413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Z = </a:t>
            </a:r>
            <a:r>
              <a:rPr lang="en-GB" dirty="0" smtClean="0"/>
              <a:t>A </a:t>
            </a:r>
            <a:r>
              <a:rPr lang="en-GB" dirty="0"/>
              <a:t>∧ </a:t>
            </a:r>
            <a:r>
              <a:rPr lang="en-GB" dirty="0" smtClean="0"/>
              <a:t>B V A </a:t>
            </a:r>
            <a:r>
              <a:rPr lang="en-GB" dirty="0"/>
              <a:t>∧ (B V C) </a:t>
            </a:r>
            <a:r>
              <a:rPr lang="en-GB" dirty="0" smtClean="0"/>
              <a:t>V B ∧ </a:t>
            </a:r>
            <a:r>
              <a:rPr lang="en-GB" dirty="0"/>
              <a:t>(B V C) </a:t>
            </a:r>
          </a:p>
        </p:txBody>
      </p:sp>
      <p:grpSp>
        <p:nvGrpSpPr>
          <p:cNvPr id="46" name="Group 45"/>
          <p:cNvGrpSpPr/>
          <p:nvPr/>
        </p:nvGrpSpPr>
        <p:grpSpPr>
          <a:xfrm>
            <a:off x="692460" y="633829"/>
            <a:ext cx="7832426" cy="3614900"/>
            <a:chOff x="692460" y="633829"/>
            <a:chExt cx="7832426" cy="3614900"/>
          </a:xfrm>
        </p:grpSpPr>
        <p:pic>
          <p:nvPicPr>
            <p:cNvPr id="4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6988" y="1594127"/>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TextBox 48"/>
            <p:cNvSpPr txBox="1"/>
            <p:nvPr/>
          </p:nvSpPr>
          <p:spPr>
            <a:xfrm>
              <a:off x="725453" y="633829"/>
              <a:ext cx="303288" cy="338554"/>
            </a:xfrm>
            <a:prstGeom prst="rect">
              <a:avLst/>
            </a:prstGeom>
            <a:noFill/>
          </p:spPr>
          <p:txBody>
            <a:bodyPr wrap="none" rtlCol="0">
              <a:spAutoFit/>
            </a:bodyPr>
            <a:lstStyle/>
            <a:p>
              <a:r>
                <a:rPr lang="en-GB" sz="1600" dirty="0" smtClean="0"/>
                <a:t>A</a:t>
              </a:r>
              <a:endParaRPr lang="en-GB" sz="1600" dirty="0"/>
            </a:p>
          </p:txBody>
        </p:sp>
        <p:sp>
          <p:nvSpPr>
            <p:cNvPr id="50" name="TextBox 49"/>
            <p:cNvSpPr txBox="1"/>
            <p:nvPr/>
          </p:nvSpPr>
          <p:spPr>
            <a:xfrm>
              <a:off x="725640" y="1136214"/>
              <a:ext cx="296876" cy="338554"/>
            </a:xfrm>
            <a:prstGeom prst="rect">
              <a:avLst/>
            </a:prstGeom>
            <a:noFill/>
          </p:spPr>
          <p:txBody>
            <a:bodyPr wrap="none" rtlCol="0">
              <a:spAutoFit/>
            </a:bodyPr>
            <a:lstStyle/>
            <a:p>
              <a:r>
                <a:rPr lang="en-GB" sz="1600" dirty="0"/>
                <a:t>B</a:t>
              </a:r>
            </a:p>
          </p:txBody>
        </p:sp>
        <p:pic>
          <p:nvPicPr>
            <p:cNvPr id="5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9441" y="637069"/>
              <a:ext cx="853634" cy="8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 51"/>
            <p:cNvGrpSpPr/>
            <p:nvPr/>
          </p:nvGrpSpPr>
          <p:grpSpPr>
            <a:xfrm>
              <a:off x="1023687" y="785303"/>
              <a:ext cx="4184247" cy="257812"/>
              <a:chOff x="-1031373" y="2547935"/>
              <a:chExt cx="5230311" cy="322264"/>
            </a:xfrm>
          </p:grpSpPr>
          <p:cxnSp>
            <p:nvCxnSpPr>
              <p:cNvPr id="124" name="Straight Connector 123"/>
              <p:cNvCxnSpPr/>
              <p:nvPr/>
            </p:nvCxnSpPr>
            <p:spPr>
              <a:xfrm>
                <a:off x="-1031373" y="2547935"/>
                <a:ext cx="36406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3636963" y="2870199"/>
                <a:ext cx="5619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Rectangle 52"/>
            <p:cNvSpPr/>
            <p:nvPr/>
          </p:nvSpPr>
          <p:spPr>
            <a:xfrm>
              <a:off x="3108328" y="1133396"/>
              <a:ext cx="80170" cy="195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9977" y="2125441"/>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6419" y="3386294"/>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7" name="Group 56"/>
            <p:cNvGrpSpPr/>
            <p:nvPr/>
          </p:nvGrpSpPr>
          <p:grpSpPr>
            <a:xfrm>
              <a:off x="3423623" y="2015486"/>
              <a:ext cx="2286614" cy="257812"/>
              <a:chOff x="2017710" y="2547935"/>
              <a:chExt cx="2858269" cy="322264"/>
            </a:xfrm>
          </p:grpSpPr>
          <p:cxnSp>
            <p:nvCxnSpPr>
              <p:cNvPr id="122" name="Straight Connector 121"/>
              <p:cNvCxnSpPr/>
              <p:nvPr/>
            </p:nvCxnSpPr>
            <p:spPr>
              <a:xfrm>
                <a:off x="2017710" y="2547935"/>
                <a:ext cx="631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685354" y="2870199"/>
                <a:ext cx="11906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9" name="Straight Connector 58"/>
            <p:cNvCxnSpPr/>
            <p:nvPr/>
          </p:nvCxnSpPr>
          <p:spPr>
            <a:xfrm>
              <a:off x="5190337" y="1754915"/>
              <a:ext cx="52625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1875631" y="2278755"/>
              <a:ext cx="2058195" cy="523242"/>
              <a:chOff x="2006158" y="2547935"/>
              <a:chExt cx="2572745" cy="654051"/>
            </a:xfrm>
          </p:grpSpPr>
          <p:cxnSp>
            <p:nvCxnSpPr>
              <p:cNvPr id="119" name="Straight Connector 118"/>
              <p:cNvCxnSpPr/>
              <p:nvPr/>
            </p:nvCxnSpPr>
            <p:spPr>
              <a:xfrm>
                <a:off x="2006158" y="2547935"/>
                <a:ext cx="68199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2006158" y="3201986"/>
                <a:ext cx="6843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601502" y="2874168"/>
                <a:ext cx="97740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1018004" y="3802183"/>
              <a:ext cx="2915821" cy="260668"/>
              <a:chOff x="872672" y="2876152"/>
              <a:chExt cx="3644775" cy="325834"/>
            </a:xfrm>
          </p:grpSpPr>
          <p:cxnSp>
            <p:nvCxnSpPr>
              <p:cNvPr id="117" name="Straight Connector 116"/>
              <p:cNvCxnSpPr/>
              <p:nvPr/>
            </p:nvCxnSpPr>
            <p:spPr>
              <a:xfrm>
                <a:off x="872672" y="3201986"/>
                <a:ext cx="181504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602490" y="2876152"/>
                <a:ext cx="91495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2" name="Straight Connector 61"/>
            <p:cNvCxnSpPr/>
            <p:nvPr/>
          </p:nvCxnSpPr>
          <p:spPr>
            <a:xfrm>
              <a:off x="4773862" y="3530398"/>
              <a:ext cx="1664888" cy="1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430439" y="785813"/>
              <a:ext cx="0" cy="12354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876453" y="1306678"/>
              <a:ext cx="0" cy="97932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650295" y="1316831"/>
              <a:ext cx="0" cy="19232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692460" y="3910175"/>
              <a:ext cx="293670" cy="338554"/>
            </a:xfrm>
            <a:prstGeom prst="rect">
              <a:avLst/>
            </a:prstGeom>
            <a:noFill/>
          </p:spPr>
          <p:txBody>
            <a:bodyPr wrap="none" rtlCol="0">
              <a:spAutoFit/>
            </a:bodyPr>
            <a:lstStyle/>
            <a:p>
              <a:r>
                <a:rPr lang="en-GB" sz="1600" dirty="0"/>
                <a:t>C</a:t>
              </a:r>
            </a:p>
          </p:txBody>
        </p:sp>
        <p:cxnSp>
          <p:nvCxnSpPr>
            <p:cNvPr id="67" name="Straight Connector 66"/>
            <p:cNvCxnSpPr/>
            <p:nvPr/>
          </p:nvCxnSpPr>
          <p:spPr>
            <a:xfrm>
              <a:off x="1880576" y="2797969"/>
              <a:ext cx="0" cy="12696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6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3943" y="1844035"/>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4" name="Straight Connector 73"/>
            <p:cNvCxnSpPr/>
            <p:nvPr/>
          </p:nvCxnSpPr>
          <p:spPr>
            <a:xfrm>
              <a:off x="5197579" y="1033463"/>
              <a:ext cx="0" cy="71136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436683" y="2531573"/>
              <a:ext cx="0" cy="9974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434465" y="2254029"/>
              <a:ext cx="1851492" cy="282097"/>
              <a:chOff x="1883246" y="2849366"/>
              <a:chExt cx="2314361" cy="352620"/>
            </a:xfrm>
          </p:grpSpPr>
          <p:cxnSp>
            <p:nvCxnSpPr>
              <p:cNvPr id="114" name="Straight Connector 113"/>
              <p:cNvCxnSpPr/>
              <p:nvPr/>
            </p:nvCxnSpPr>
            <p:spPr>
              <a:xfrm>
                <a:off x="1883246" y="3201986"/>
                <a:ext cx="81967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635633" y="2849366"/>
                <a:ext cx="56197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9" name="Straight Connector 78"/>
            <p:cNvCxnSpPr/>
            <p:nvPr/>
          </p:nvCxnSpPr>
          <p:spPr>
            <a:xfrm>
              <a:off x="1413292" y="1314450"/>
              <a:ext cx="0" cy="22134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8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2933" y="1883043"/>
              <a:ext cx="853634" cy="8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7849" y="3119845"/>
              <a:ext cx="853634" cy="8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 name="TextBox 97"/>
            <p:cNvSpPr txBox="1"/>
            <p:nvPr/>
          </p:nvSpPr>
          <p:spPr>
            <a:xfrm>
              <a:off x="8244040" y="2076014"/>
              <a:ext cx="280846" cy="338554"/>
            </a:xfrm>
            <a:prstGeom prst="rect">
              <a:avLst/>
            </a:prstGeom>
            <a:noFill/>
          </p:spPr>
          <p:txBody>
            <a:bodyPr wrap="none" rtlCol="0">
              <a:spAutoFit/>
            </a:bodyPr>
            <a:lstStyle/>
            <a:p>
              <a:r>
                <a:rPr lang="en-GB" sz="1600" dirty="0" smtClean="0"/>
                <a:t>Z</a:t>
              </a:r>
              <a:endParaRPr lang="en-GB" sz="1600" dirty="0"/>
            </a:p>
          </p:txBody>
        </p:sp>
        <p:cxnSp>
          <p:nvCxnSpPr>
            <p:cNvPr id="99" name="Straight Connector 98"/>
            <p:cNvCxnSpPr/>
            <p:nvPr/>
          </p:nvCxnSpPr>
          <p:spPr>
            <a:xfrm>
              <a:off x="6445251" y="2012950"/>
              <a:ext cx="65722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Oval 99"/>
            <p:cNvSpPr/>
            <p:nvPr/>
          </p:nvSpPr>
          <p:spPr>
            <a:xfrm>
              <a:off x="3352792" y="1240950"/>
              <a:ext cx="138112" cy="1381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3338514" y="1224280"/>
              <a:ext cx="80961" cy="17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5" name="Straight Connector 104"/>
            <p:cNvCxnSpPr/>
            <p:nvPr/>
          </p:nvCxnSpPr>
          <p:spPr>
            <a:xfrm>
              <a:off x="1006475" y="1308940"/>
              <a:ext cx="29273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1809742" y="3174525"/>
              <a:ext cx="138112" cy="1381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p:cNvSpPr/>
            <p:nvPr/>
          </p:nvSpPr>
          <p:spPr>
            <a:xfrm>
              <a:off x="1795464" y="3157855"/>
              <a:ext cx="80961" cy="17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0" name="Straight Connector 109"/>
            <p:cNvCxnSpPr/>
            <p:nvPr/>
          </p:nvCxnSpPr>
          <p:spPr>
            <a:xfrm>
              <a:off x="1644650" y="3242515"/>
              <a:ext cx="22891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Oval 110"/>
            <p:cNvSpPr/>
            <p:nvPr/>
          </p:nvSpPr>
          <p:spPr>
            <a:xfrm>
              <a:off x="1809742" y="3470594"/>
              <a:ext cx="138112" cy="1381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1795464" y="3453924"/>
              <a:ext cx="80961" cy="17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3" name="Straight Connector 112"/>
            <p:cNvCxnSpPr/>
            <p:nvPr/>
          </p:nvCxnSpPr>
          <p:spPr>
            <a:xfrm>
              <a:off x="1406525" y="3537790"/>
              <a:ext cx="10604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644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6"/>
                                        </p:tgtEl>
                                      </p:cBhvr>
                                    </p:animEffect>
                                    <p:set>
                                      <p:cBhvr>
                                        <p:cTn id="7" dur="1" fill="hold">
                                          <p:stCondLst>
                                            <p:cond delay="499"/>
                                          </p:stCondLst>
                                        </p:cTn>
                                        <p:tgtEl>
                                          <p:spTgt spid="46"/>
                                        </p:tgtEl>
                                        <p:attrNameLst>
                                          <p:attrName>style.visibility</p:attrName>
                                        </p:attrNameLst>
                                      </p:cBhvr>
                                      <p:to>
                                        <p:strVal val="hidden"/>
                                      </p:to>
                                    </p:set>
                                  </p:childTnLst>
                                </p:cTn>
                              </p:par>
                            </p:childTnLst>
                          </p:cTn>
                        </p:par>
                        <p:par>
                          <p:cTn id="8" fill="hold">
                            <p:stCondLst>
                              <p:cond delay="500"/>
                            </p:stCondLst>
                            <p:childTnLst>
                              <p:par>
                                <p:cTn id="9" presetID="64" presetClass="path" presetSubtype="0" accel="50000" decel="50000" fill="hold" grpId="0" nodeType="afterEffect">
                                  <p:stCondLst>
                                    <p:cond delay="0"/>
                                  </p:stCondLst>
                                  <p:childTnLst>
                                    <p:animMotion origin="layout" path="M -5.55556E-7 -2.22222E-6 L -5.55556E-7 -0.6775 " pathEditMode="relative" rAng="0" ptsTypes="AA">
                                      <p:cBhvr>
                                        <p:cTn id="10" dur="2000" fill="hold"/>
                                        <p:tgtEl>
                                          <p:spTgt spid="147"/>
                                        </p:tgtEl>
                                        <p:attrNameLst>
                                          <p:attrName>ppt_x</p:attrName>
                                          <p:attrName>ppt_y</p:attrName>
                                        </p:attrNameLst>
                                      </p:cBhvr>
                                      <p:rCtr x="0" y="-33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174284174"/>
              </p:ext>
            </p:extLst>
          </p:nvPr>
        </p:nvGraphicFramePr>
        <p:xfrm>
          <a:off x="1040599" y="1027839"/>
          <a:ext cx="2178596" cy="3761174"/>
        </p:xfrm>
        <a:graphic>
          <a:graphicData uri="http://schemas.openxmlformats.org/drawingml/2006/table">
            <a:tbl>
              <a:tblPr firstRow="1" bandRow="1">
                <a:tableStyleId>{5C22544A-7EE6-4342-B048-85BDC9FD1C3A}</a:tableStyleId>
              </a:tblPr>
              <a:tblGrid>
                <a:gridCol w="544649"/>
                <a:gridCol w="544649"/>
                <a:gridCol w="544649"/>
                <a:gridCol w="544649"/>
              </a:tblGrid>
              <a:tr h="410454">
                <a:tc>
                  <a:txBody>
                    <a:bodyPr/>
                    <a:lstStyle/>
                    <a:p>
                      <a:pPr algn="ctr"/>
                      <a:r>
                        <a:rPr lang="en-GB" sz="1700" dirty="0" smtClean="0"/>
                        <a:t>A</a:t>
                      </a:r>
                      <a:endParaRPr lang="en-GB" sz="1700" dirty="0"/>
                    </a:p>
                  </a:txBody>
                  <a:tcPr marL="54008" marR="54008" marT="27004" marB="27004" anchor="ctr"/>
                </a:tc>
                <a:tc>
                  <a:txBody>
                    <a:bodyPr/>
                    <a:lstStyle/>
                    <a:p>
                      <a:pPr algn="ctr"/>
                      <a:r>
                        <a:rPr lang="en-GB" sz="1700" dirty="0" smtClean="0"/>
                        <a:t>B</a:t>
                      </a:r>
                      <a:endParaRPr lang="en-GB" sz="1700" dirty="0"/>
                    </a:p>
                  </a:txBody>
                  <a:tcPr marL="54008" marR="54008" marT="27004" marB="27004" anchor="ctr"/>
                </a:tc>
                <a:tc>
                  <a:txBody>
                    <a:bodyPr/>
                    <a:lstStyle/>
                    <a:p>
                      <a:pPr algn="ctr"/>
                      <a:r>
                        <a:rPr lang="en-GB" sz="1700" dirty="0" smtClean="0"/>
                        <a:t>C</a:t>
                      </a:r>
                      <a:endParaRPr lang="en-GB" sz="1700" dirty="0"/>
                    </a:p>
                  </a:txBody>
                  <a:tcPr marL="54008" marR="54008" marT="27004" marB="27004" anchor="ctr"/>
                </a:tc>
                <a:tc>
                  <a:txBody>
                    <a:bodyPr/>
                    <a:lstStyle/>
                    <a:p>
                      <a:pPr algn="ctr"/>
                      <a:r>
                        <a:rPr lang="en-GB" sz="1700" dirty="0" smtClean="0"/>
                        <a:t>Z</a:t>
                      </a:r>
                      <a:endParaRPr lang="en-GB" sz="1700" dirty="0"/>
                    </a:p>
                  </a:txBody>
                  <a:tcPr marL="54008" marR="54008" marT="27004" marB="27004" anchor="ctr"/>
                </a:tc>
              </a:tr>
              <a:tr h="418840">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bl>
          </a:graphicData>
        </a:graphic>
      </p:graphicFrame>
      <p:sp>
        <p:nvSpPr>
          <p:cNvPr id="147" name="TextBox 146"/>
          <p:cNvSpPr txBox="1"/>
          <p:nvPr/>
        </p:nvSpPr>
        <p:spPr>
          <a:xfrm>
            <a:off x="2634762" y="707967"/>
            <a:ext cx="385493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Z = </a:t>
            </a:r>
            <a:r>
              <a:rPr lang="en-GB" dirty="0" smtClean="0"/>
              <a:t>A </a:t>
            </a:r>
            <a:r>
              <a:rPr lang="en-GB" dirty="0"/>
              <a:t>∧ </a:t>
            </a:r>
            <a:r>
              <a:rPr lang="en-GB" dirty="0" smtClean="0"/>
              <a:t>B V A </a:t>
            </a:r>
            <a:r>
              <a:rPr lang="en-GB" dirty="0"/>
              <a:t>∧ (B V C) </a:t>
            </a:r>
            <a:r>
              <a:rPr lang="en-GB" dirty="0" smtClean="0"/>
              <a:t>V B ∧ </a:t>
            </a:r>
            <a:r>
              <a:rPr lang="en-GB" dirty="0"/>
              <a:t>(B V C) </a:t>
            </a:r>
          </a:p>
        </p:txBody>
      </p:sp>
      <p:sp>
        <p:nvSpPr>
          <p:cNvPr id="53" name="TextBox 52"/>
          <p:cNvSpPr txBox="1"/>
          <p:nvPr/>
        </p:nvSpPr>
        <p:spPr>
          <a:xfrm>
            <a:off x="2634762" y="1457267"/>
            <a:ext cx="560753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 </a:t>
            </a:r>
            <a:r>
              <a:rPr lang="en-GB" dirty="0" smtClean="0"/>
              <a:t> </a:t>
            </a:r>
            <a:r>
              <a:rPr lang="en-GB" dirty="0"/>
              <a:t>= </a:t>
            </a:r>
            <a:r>
              <a:rPr lang="en-GB" dirty="0" smtClean="0"/>
              <a:t>A </a:t>
            </a:r>
            <a:r>
              <a:rPr lang="en-GB" dirty="0"/>
              <a:t>∧ </a:t>
            </a:r>
            <a:r>
              <a:rPr lang="en-GB" dirty="0" smtClean="0"/>
              <a:t>B V (A ∧ B</a:t>
            </a:r>
            <a:r>
              <a:rPr lang="en-GB" dirty="0"/>
              <a:t>) V </a:t>
            </a:r>
            <a:r>
              <a:rPr lang="en-GB" dirty="0" smtClean="0"/>
              <a:t>(A </a:t>
            </a:r>
            <a:r>
              <a:rPr lang="en-GB" dirty="0"/>
              <a:t>∧</a:t>
            </a:r>
            <a:r>
              <a:rPr lang="en-GB" dirty="0" smtClean="0"/>
              <a:t> </a:t>
            </a:r>
            <a:r>
              <a:rPr lang="en-GB" dirty="0"/>
              <a:t>C) </a:t>
            </a:r>
            <a:r>
              <a:rPr lang="en-GB" dirty="0" smtClean="0"/>
              <a:t>V (B ∧ B) V (B </a:t>
            </a:r>
            <a:r>
              <a:rPr lang="en-GB" dirty="0"/>
              <a:t>∧</a:t>
            </a:r>
            <a:r>
              <a:rPr lang="en-GB" dirty="0" smtClean="0"/>
              <a:t> </a:t>
            </a:r>
            <a:r>
              <a:rPr lang="en-GB" dirty="0"/>
              <a:t>C) </a:t>
            </a:r>
          </a:p>
        </p:txBody>
      </p:sp>
      <p:sp>
        <p:nvSpPr>
          <p:cNvPr id="55" name="TextBox 54"/>
          <p:cNvSpPr txBox="1"/>
          <p:nvPr/>
        </p:nvSpPr>
        <p:spPr>
          <a:xfrm>
            <a:off x="2634762" y="2206567"/>
            <a:ext cx="560753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 </a:t>
            </a:r>
            <a:r>
              <a:rPr lang="en-GB" dirty="0" smtClean="0"/>
              <a:t> </a:t>
            </a:r>
            <a:r>
              <a:rPr lang="en-GB" dirty="0"/>
              <a:t>= </a:t>
            </a:r>
            <a:r>
              <a:rPr lang="en-GB" dirty="0" smtClean="0"/>
              <a:t>A </a:t>
            </a:r>
            <a:r>
              <a:rPr lang="en-GB" dirty="0"/>
              <a:t>∧ </a:t>
            </a:r>
            <a:r>
              <a:rPr lang="en-GB" dirty="0" smtClean="0"/>
              <a:t>B V (A ∧ B</a:t>
            </a:r>
            <a:r>
              <a:rPr lang="en-GB" dirty="0"/>
              <a:t>) V </a:t>
            </a:r>
            <a:r>
              <a:rPr lang="en-GB" dirty="0" smtClean="0"/>
              <a:t>(A </a:t>
            </a:r>
            <a:r>
              <a:rPr lang="en-GB" dirty="0"/>
              <a:t>∧</a:t>
            </a:r>
            <a:r>
              <a:rPr lang="en-GB" dirty="0" smtClean="0"/>
              <a:t> </a:t>
            </a:r>
            <a:r>
              <a:rPr lang="en-GB" dirty="0"/>
              <a:t>C) </a:t>
            </a:r>
            <a:r>
              <a:rPr lang="en-GB" dirty="0" smtClean="0"/>
              <a:t>V B V (B </a:t>
            </a:r>
            <a:r>
              <a:rPr lang="en-GB" dirty="0"/>
              <a:t>∧</a:t>
            </a:r>
            <a:r>
              <a:rPr lang="en-GB" dirty="0" smtClean="0"/>
              <a:t> </a:t>
            </a:r>
            <a:r>
              <a:rPr lang="en-GB" dirty="0"/>
              <a:t>C) </a:t>
            </a:r>
          </a:p>
        </p:txBody>
      </p:sp>
      <p:sp>
        <p:nvSpPr>
          <p:cNvPr id="56" name="TextBox 55"/>
          <p:cNvSpPr txBox="1"/>
          <p:nvPr/>
        </p:nvSpPr>
        <p:spPr>
          <a:xfrm>
            <a:off x="2634762" y="2955867"/>
            <a:ext cx="560753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 </a:t>
            </a:r>
            <a:r>
              <a:rPr lang="en-GB" dirty="0" smtClean="0"/>
              <a:t> </a:t>
            </a:r>
            <a:r>
              <a:rPr lang="en-GB" dirty="0"/>
              <a:t>= </a:t>
            </a:r>
            <a:r>
              <a:rPr lang="en-GB" dirty="0" smtClean="0"/>
              <a:t>(A </a:t>
            </a:r>
            <a:r>
              <a:rPr lang="en-GB" dirty="0"/>
              <a:t>∧ </a:t>
            </a:r>
            <a:r>
              <a:rPr lang="en-GB" dirty="0" smtClean="0"/>
              <a:t>B) V (A ∧ C) </a:t>
            </a:r>
            <a:r>
              <a:rPr lang="en-GB" dirty="0"/>
              <a:t>V </a:t>
            </a:r>
            <a:r>
              <a:rPr lang="en-GB" dirty="0" smtClean="0"/>
              <a:t>B V (B </a:t>
            </a:r>
            <a:r>
              <a:rPr lang="en-GB" dirty="0"/>
              <a:t>∧</a:t>
            </a:r>
            <a:r>
              <a:rPr lang="en-GB" dirty="0" smtClean="0"/>
              <a:t> </a:t>
            </a:r>
            <a:r>
              <a:rPr lang="en-GB" dirty="0"/>
              <a:t>C) </a:t>
            </a:r>
          </a:p>
        </p:txBody>
      </p:sp>
      <p:sp>
        <p:nvSpPr>
          <p:cNvPr id="57" name="TextBox 56"/>
          <p:cNvSpPr txBox="1"/>
          <p:nvPr/>
        </p:nvSpPr>
        <p:spPr>
          <a:xfrm>
            <a:off x="2634762" y="3705167"/>
            <a:ext cx="560753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 </a:t>
            </a:r>
            <a:r>
              <a:rPr lang="en-GB" dirty="0" smtClean="0"/>
              <a:t> </a:t>
            </a:r>
            <a:r>
              <a:rPr lang="en-GB" dirty="0"/>
              <a:t>= </a:t>
            </a:r>
            <a:r>
              <a:rPr lang="en-GB" dirty="0" smtClean="0"/>
              <a:t>(A </a:t>
            </a:r>
            <a:r>
              <a:rPr lang="en-GB" dirty="0"/>
              <a:t>∧ </a:t>
            </a:r>
            <a:r>
              <a:rPr lang="en-GB" dirty="0" smtClean="0"/>
              <a:t>B) V (A ∧ C) </a:t>
            </a:r>
            <a:r>
              <a:rPr lang="en-GB" dirty="0"/>
              <a:t>V </a:t>
            </a:r>
            <a:r>
              <a:rPr lang="en-GB" dirty="0" smtClean="0"/>
              <a:t>B</a:t>
            </a:r>
            <a:endParaRPr lang="en-GB" dirty="0"/>
          </a:p>
        </p:txBody>
      </p:sp>
      <p:sp>
        <p:nvSpPr>
          <p:cNvPr id="59" name="TextBox 58"/>
          <p:cNvSpPr txBox="1"/>
          <p:nvPr/>
        </p:nvSpPr>
        <p:spPr>
          <a:xfrm>
            <a:off x="2634762" y="4454467"/>
            <a:ext cx="560753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 </a:t>
            </a:r>
            <a:r>
              <a:rPr lang="en-GB" dirty="0" smtClean="0"/>
              <a:t> </a:t>
            </a:r>
            <a:r>
              <a:rPr lang="en-GB" dirty="0"/>
              <a:t>= </a:t>
            </a:r>
            <a:r>
              <a:rPr lang="en-GB" dirty="0" smtClean="0"/>
              <a:t>(A ∧ C) </a:t>
            </a:r>
            <a:r>
              <a:rPr lang="en-GB" dirty="0"/>
              <a:t>V </a:t>
            </a:r>
            <a:r>
              <a:rPr lang="en-GB" dirty="0" smtClean="0"/>
              <a:t>B</a:t>
            </a:r>
            <a:endParaRPr lang="en-GB" dirty="0"/>
          </a:p>
        </p:txBody>
      </p:sp>
    </p:spTree>
    <p:extLst>
      <p:ext uri="{BB962C8B-B14F-4D97-AF65-F5344CB8AC3E}">
        <p14:creationId xmlns:p14="http://schemas.microsoft.com/office/powerpoint/2010/main" val="130220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1500"/>
                            </p:stCondLst>
                            <p:childTnLst>
                              <p:par>
                                <p:cTn id="13" presetID="10" presetClass="entr" presetSubtype="0" fill="hold" grpId="0" nodeType="afterEffect">
                                  <p:stCondLst>
                                    <p:cond delay="50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childTnLst>
                          </p:cTn>
                        </p:par>
                        <p:par>
                          <p:cTn id="20" fill="hold">
                            <p:stCondLst>
                              <p:cond delay="3500"/>
                            </p:stCondLst>
                            <p:childTnLst>
                              <p:par>
                                <p:cTn id="21" presetID="10" presetClass="entr" presetSubtype="0" fill="hold" grpId="0" nodeType="afterEffect">
                                  <p:stCondLst>
                                    <p:cond delay="50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childTnLst>
                          </p:cTn>
                        </p:par>
                      </p:childTnLst>
                    </p:cTn>
                  </p:par>
                  <p:par>
                    <p:cTn id="24" fill="hold">
                      <p:stCondLst>
                        <p:cond delay="indefinite"/>
                      </p:stCondLst>
                      <p:childTnLst>
                        <p:par>
                          <p:cTn id="25" fill="hold">
                            <p:stCondLst>
                              <p:cond delay="0"/>
                            </p:stCondLst>
                            <p:childTnLst>
                              <p:par>
                                <p:cTn id="26" presetID="63" presetClass="path" presetSubtype="0" accel="50000" decel="50000" fill="hold" grpId="1" nodeType="clickEffect">
                                  <p:stCondLst>
                                    <p:cond delay="0"/>
                                  </p:stCondLst>
                                  <p:childTnLst>
                                    <p:animMotion origin="layout" path="M -1.66667E-6 2.22222E-6 L 0.11389 2.22222E-6 " pathEditMode="relative" rAng="0" ptsTypes="AA">
                                      <p:cBhvr>
                                        <p:cTn id="27" dur="2000" fill="hold"/>
                                        <p:tgtEl>
                                          <p:spTgt spid="53"/>
                                        </p:tgtEl>
                                        <p:attrNameLst>
                                          <p:attrName>ppt_x</p:attrName>
                                          <p:attrName>ppt_y</p:attrName>
                                        </p:attrNameLst>
                                      </p:cBhvr>
                                      <p:rCtr x="5694" y="0"/>
                                    </p:animMotion>
                                  </p:childTnLst>
                                </p:cTn>
                              </p:par>
                              <p:par>
                                <p:cTn id="28" presetID="63" presetClass="path" presetSubtype="0" accel="50000" decel="50000" fill="hold" grpId="1" nodeType="withEffect">
                                  <p:stCondLst>
                                    <p:cond delay="0"/>
                                  </p:stCondLst>
                                  <p:childTnLst>
                                    <p:animMotion origin="layout" path="M -1.66667E-6 1.11111E-6 L 0.11389 1.11111E-6 " pathEditMode="relative" rAng="0" ptsTypes="AA">
                                      <p:cBhvr>
                                        <p:cTn id="29" dur="2000" fill="hold"/>
                                        <p:tgtEl>
                                          <p:spTgt spid="55"/>
                                        </p:tgtEl>
                                        <p:attrNameLst>
                                          <p:attrName>ppt_x</p:attrName>
                                          <p:attrName>ppt_y</p:attrName>
                                        </p:attrNameLst>
                                      </p:cBhvr>
                                      <p:rCtr x="5694" y="0"/>
                                    </p:animMotion>
                                  </p:childTnLst>
                                </p:cTn>
                              </p:par>
                              <p:par>
                                <p:cTn id="30" presetID="63" presetClass="path" presetSubtype="0" accel="50000" decel="50000" fill="hold" grpId="1" nodeType="withEffect">
                                  <p:stCondLst>
                                    <p:cond delay="0"/>
                                  </p:stCondLst>
                                  <p:childTnLst>
                                    <p:animMotion origin="layout" path="M -1.66667E-6 0 L 0.11389 0 " pathEditMode="relative" rAng="0" ptsTypes="AA">
                                      <p:cBhvr>
                                        <p:cTn id="31" dur="2000" fill="hold"/>
                                        <p:tgtEl>
                                          <p:spTgt spid="56"/>
                                        </p:tgtEl>
                                        <p:attrNameLst>
                                          <p:attrName>ppt_x</p:attrName>
                                          <p:attrName>ppt_y</p:attrName>
                                        </p:attrNameLst>
                                      </p:cBhvr>
                                      <p:rCtr x="5694" y="0"/>
                                    </p:animMotion>
                                  </p:childTnLst>
                                </p:cTn>
                              </p:par>
                              <p:par>
                                <p:cTn id="32" presetID="63" presetClass="path" presetSubtype="0" accel="50000" decel="50000" fill="hold" grpId="1" nodeType="withEffect">
                                  <p:stCondLst>
                                    <p:cond delay="0"/>
                                  </p:stCondLst>
                                  <p:childTnLst>
                                    <p:animMotion origin="layout" path="M -1.66667E-6 -1.11111E-6 L 0.11354 -1.11111E-6 " pathEditMode="relative" rAng="0" ptsTypes="AA">
                                      <p:cBhvr>
                                        <p:cTn id="33" dur="2000" fill="hold"/>
                                        <p:tgtEl>
                                          <p:spTgt spid="57"/>
                                        </p:tgtEl>
                                        <p:attrNameLst>
                                          <p:attrName>ppt_x</p:attrName>
                                          <p:attrName>ppt_y</p:attrName>
                                        </p:attrNameLst>
                                      </p:cBhvr>
                                      <p:rCtr x="5677" y="0"/>
                                    </p:animMotion>
                                  </p:childTnLst>
                                </p:cTn>
                              </p:par>
                              <p:par>
                                <p:cTn id="34" presetID="63" presetClass="path" presetSubtype="0" accel="50000" decel="50000" fill="hold" grpId="1" nodeType="withEffect">
                                  <p:stCondLst>
                                    <p:cond delay="0"/>
                                  </p:stCondLst>
                                  <p:childTnLst>
                                    <p:animMotion origin="layout" path="M -1.66667E-6 -2.22222E-6 L 0.11372 -2.22222E-6 " pathEditMode="relative" rAng="0" ptsTypes="AA">
                                      <p:cBhvr>
                                        <p:cTn id="35" dur="2000" fill="hold"/>
                                        <p:tgtEl>
                                          <p:spTgt spid="59"/>
                                        </p:tgtEl>
                                        <p:attrNameLst>
                                          <p:attrName>ppt_x</p:attrName>
                                          <p:attrName>ppt_y</p:attrName>
                                        </p:attrNameLst>
                                      </p:cBhvr>
                                      <p:rCtr x="5677" y="0"/>
                                    </p:animMotion>
                                  </p:childTnLst>
                                </p:cTn>
                              </p:par>
                              <p:par>
                                <p:cTn id="36" presetID="63" presetClass="path" presetSubtype="0" accel="50000" decel="50000" fill="hold" grpId="0" nodeType="withEffect">
                                  <p:stCondLst>
                                    <p:cond delay="0"/>
                                  </p:stCondLst>
                                  <p:childTnLst>
                                    <p:animMotion origin="layout" path="M 1.66667E-6 3.33333E-6 L 0.11215 3.33333E-6 " pathEditMode="relative" rAng="0" ptsTypes="AA">
                                      <p:cBhvr>
                                        <p:cTn id="37" dur="2000" fill="hold"/>
                                        <p:tgtEl>
                                          <p:spTgt spid="147"/>
                                        </p:tgtEl>
                                        <p:attrNameLst>
                                          <p:attrName>ppt_x</p:attrName>
                                          <p:attrName>ppt_y</p:attrName>
                                        </p:attrNameLst>
                                      </p:cBhvr>
                                      <p:rCtr x="5608" y="0"/>
                                    </p:animMotion>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P spid="53" grpId="0"/>
      <p:bldP spid="53" grpId="1"/>
      <p:bldP spid="55" grpId="0"/>
      <p:bldP spid="55" grpId="1"/>
      <p:bldP spid="56" grpId="0"/>
      <p:bldP spid="56" grpId="1"/>
      <p:bldP spid="57" grpId="0"/>
      <p:bldP spid="57" grpId="1"/>
      <p:bldP spid="59" grpId="0"/>
      <p:bldP spid="59"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76900" y="2094484"/>
            <a:ext cx="3988712" cy="1587063"/>
            <a:chOff x="1279603" y="2139844"/>
            <a:chExt cx="3988712" cy="1587063"/>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4418" y="2377664"/>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1607820" y="2297952"/>
              <a:ext cx="173395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79603" y="2139844"/>
              <a:ext cx="296876" cy="338554"/>
            </a:xfrm>
            <a:prstGeom prst="rect">
              <a:avLst/>
            </a:prstGeom>
            <a:noFill/>
          </p:spPr>
          <p:txBody>
            <a:bodyPr wrap="none" rtlCol="0">
              <a:spAutoFit/>
            </a:bodyPr>
            <a:lstStyle/>
            <a:p>
              <a:r>
                <a:rPr lang="en-GB" sz="1600" dirty="0"/>
                <a:t>B</a:t>
              </a:r>
            </a:p>
          </p:txBody>
        </p:sp>
        <p:grpSp>
          <p:nvGrpSpPr>
            <p:cNvPr id="8" name="Group 7"/>
            <p:cNvGrpSpPr/>
            <p:nvPr/>
          </p:nvGrpSpPr>
          <p:grpSpPr>
            <a:xfrm>
              <a:off x="1615745" y="3034256"/>
              <a:ext cx="1732282" cy="515622"/>
              <a:chOff x="2017710" y="2557460"/>
              <a:chExt cx="2165353" cy="644526"/>
            </a:xfrm>
          </p:grpSpPr>
          <p:cxnSp>
            <p:nvCxnSpPr>
              <p:cNvPr id="18" name="Straight Connector 17"/>
              <p:cNvCxnSpPr/>
              <p:nvPr/>
            </p:nvCxnSpPr>
            <p:spPr>
              <a:xfrm>
                <a:off x="2017710" y="2557460"/>
                <a:ext cx="70961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025648" y="3201986"/>
                <a:ext cx="69215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621088" y="2870199"/>
                <a:ext cx="5619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1891" y="2884754"/>
              <a:ext cx="853634" cy="8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p:nvPr/>
          </p:nvCxnSpPr>
          <p:spPr>
            <a:xfrm>
              <a:off x="3339190" y="2548204"/>
              <a:ext cx="44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341730" y="3035884"/>
              <a:ext cx="44445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509972" y="2794584"/>
              <a:ext cx="44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338699" y="2290685"/>
              <a:ext cx="0" cy="26212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344413" y="3028301"/>
              <a:ext cx="0" cy="26212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279790" y="2877179"/>
              <a:ext cx="303288" cy="338554"/>
            </a:xfrm>
            <a:prstGeom prst="rect">
              <a:avLst/>
            </a:prstGeom>
            <a:noFill/>
          </p:spPr>
          <p:txBody>
            <a:bodyPr wrap="none" rtlCol="0">
              <a:spAutoFit/>
            </a:bodyPr>
            <a:lstStyle/>
            <a:p>
              <a:r>
                <a:rPr lang="en-GB" sz="1600" dirty="0"/>
                <a:t>A</a:t>
              </a:r>
            </a:p>
          </p:txBody>
        </p:sp>
        <p:sp>
          <p:nvSpPr>
            <p:cNvPr id="16" name="TextBox 15"/>
            <p:cNvSpPr txBox="1"/>
            <p:nvPr/>
          </p:nvSpPr>
          <p:spPr>
            <a:xfrm>
              <a:off x="1282964" y="3388353"/>
              <a:ext cx="293670" cy="338554"/>
            </a:xfrm>
            <a:prstGeom prst="rect">
              <a:avLst/>
            </a:prstGeom>
            <a:noFill/>
          </p:spPr>
          <p:txBody>
            <a:bodyPr wrap="none" rtlCol="0">
              <a:spAutoFit/>
            </a:bodyPr>
            <a:lstStyle/>
            <a:p>
              <a:r>
                <a:rPr lang="en-GB" sz="1600" dirty="0"/>
                <a:t>C</a:t>
              </a:r>
            </a:p>
          </p:txBody>
        </p:sp>
        <p:sp>
          <p:nvSpPr>
            <p:cNvPr id="17" name="TextBox 16"/>
            <p:cNvSpPr txBox="1"/>
            <p:nvPr/>
          </p:nvSpPr>
          <p:spPr>
            <a:xfrm>
              <a:off x="4987469" y="2621330"/>
              <a:ext cx="280846" cy="338554"/>
            </a:xfrm>
            <a:prstGeom prst="rect">
              <a:avLst/>
            </a:prstGeom>
            <a:noFill/>
          </p:spPr>
          <p:txBody>
            <a:bodyPr wrap="none" rtlCol="0">
              <a:spAutoFit/>
            </a:bodyPr>
            <a:lstStyle/>
            <a:p>
              <a:r>
                <a:rPr lang="en-GB" sz="1600" dirty="0"/>
                <a:t>Z</a:t>
              </a:r>
            </a:p>
          </p:txBody>
        </p:sp>
      </p:grpSp>
      <p:sp>
        <p:nvSpPr>
          <p:cNvPr id="21" name="TextBox 20"/>
          <p:cNvSpPr txBox="1"/>
          <p:nvPr/>
        </p:nvSpPr>
        <p:spPr>
          <a:xfrm>
            <a:off x="3615407" y="4454467"/>
            <a:ext cx="1769598" cy="400110"/>
          </a:xfrm>
          <a:prstGeom prst="rect">
            <a:avLst/>
          </a:prstGeom>
          <a:noFill/>
        </p:spPr>
        <p:txBody>
          <a:bodyPr wrap="square" rtlCol="0">
            <a:spAutoFit/>
          </a:bodyPr>
          <a:lstStyle>
            <a:defPPr>
              <a:defRPr lang="en-US"/>
            </a:defPPr>
            <a:lvl1pPr>
              <a:defRPr sz="2000">
                <a:solidFill>
                  <a:srgbClr val="0070C0"/>
                </a:solidFill>
              </a:defRPr>
            </a:lvl1pPr>
          </a:lstStyle>
          <a:p>
            <a:r>
              <a:rPr lang="en-GB" dirty="0"/>
              <a:t>Z</a:t>
            </a:r>
            <a:r>
              <a:rPr lang="en-GB" dirty="0" smtClean="0"/>
              <a:t> </a:t>
            </a:r>
            <a:r>
              <a:rPr lang="en-GB" dirty="0"/>
              <a:t>= </a:t>
            </a:r>
            <a:r>
              <a:rPr lang="en-GB" dirty="0" smtClean="0"/>
              <a:t>(A ∧ C) </a:t>
            </a:r>
            <a:r>
              <a:rPr lang="en-GB" dirty="0"/>
              <a:t>V </a:t>
            </a:r>
            <a:r>
              <a:rPr lang="en-GB" dirty="0" smtClean="0"/>
              <a:t>B</a:t>
            </a:r>
            <a:endParaRPr lang="en-GB" dirty="0"/>
          </a:p>
        </p:txBody>
      </p:sp>
      <p:graphicFrame>
        <p:nvGraphicFramePr>
          <p:cNvPr id="23" name="Table 22"/>
          <p:cNvGraphicFramePr>
            <a:graphicFrameLocks noGrp="1"/>
          </p:cNvGraphicFramePr>
          <p:nvPr>
            <p:extLst>
              <p:ext uri="{D42A27DB-BD31-4B8C-83A1-F6EECF244321}">
                <p14:modId xmlns:p14="http://schemas.microsoft.com/office/powerpoint/2010/main" val="1104125416"/>
              </p:ext>
            </p:extLst>
          </p:nvPr>
        </p:nvGraphicFramePr>
        <p:xfrm>
          <a:off x="1040599" y="1027839"/>
          <a:ext cx="2178596" cy="3761174"/>
        </p:xfrm>
        <a:graphic>
          <a:graphicData uri="http://schemas.openxmlformats.org/drawingml/2006/table">
            <a:tbl>
              <a:tblPr firstRow="1" bandRow="1">
                <a:tableStyleId>{5C22544A-7EE6-4342-B048-85BDC9FD1C3A}</a:tableStyleId>
              </a:tblPr>
              <a:tblGrid>
                <a:gridCol w="544649"/>
                <a:gridCol w="544649"/>
                <a:gridCol w="544649"/>
                <a:gridCol w="544649"/>
              </a:tblGrid>
              <a:tr h="410454">
                <a:tc>
                  <a:txBody>
                    <a:bodyPr/>
                    <a:lstStyle/>
                    <a:p>
                      <a:pPr algn="ctr"/>
                      <a:r>
                        <a:rPr lang="en-GB" sz="1700" dirty="0" smtClean="0"/>
                        <a:t>A</a:t>
                      </a:r>
                      <a:endParaRPr lang="en-GB" sz="1700" dirty="0"/>
                    </a:p>
                  </a:txBody>
                  <a:tcPr marL="54008" marR="54008" marT="27004" marB="27004" anchor="ctr"/>
                </a:tc>
                <a:tc>
                  <a:txBody>
                    <a:bodyPr/>
                    <a:lstStyle/>
                    <a:p>
                      <a:pPr algn="ctr"/>
                      <a:r>
                        <a:rPr lang="en-GB" sz="1700" dirty="0" smtClean="0"/>
                        <a:t>B</a:t>
                      </a:r>
                      <a:endParaRPr lang="en-GB" sz="1700" dirty="0"/>
                    </a:p>
                  </a:txBody>
                  <a:tcPr marL="54008" marR="54008" marT="27004" marB="27004" anchor="ctr"/>
                </a:tc>
                <a:tc>
                  <a:txBody>
                    <a:bodyPr/>
                    <a:lstStyle/>
                    <a:p>
                      <a:pPr algn="ctr"/>
                      <a:r>
                        <a:rPr lang="en-GB" sz="1700" dirty="0" smtClean="0"/>
                        <a:t>C</a:t>
                      </a:r>
                      <a:endParaRPr lang="en-GB" sz="1700" dirty="0"/>
                    </a:p>
                  </a:txBody>
                  <a:tcPr marL="54008" marR="54008" marT="27004" marB="27004" anchor="ctr"/>
                </a:tc>
                <a:tc>
                  <a:txBody>
                    <a:bodyPr/>
                    <a:lstStyle/>
                    <a:p>
                      <a:pPr algn="ctr"/>
                      <a:r>
                        <a:rPr lang="en-GB" sz="1700" dirty="0" smtClean="0"/>
                        <a:t>Z</a:t>
                      </a:r>
                      <a:endParaRPr lang="en-GB" sz="1700" dirty="0"/>
                    </a:p>
                  </a:txBody>
                  <a:tcPr marL="54008" marR="54008" marT="27004" marB="27004" anchor="ctr"/>
                </a:tc>
              </a:tr>
              <a:tr h="418840">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0</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r h="418840">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700" b="0" dirty="0" smtClean="0">
                          <a:solidFill>
                            <a:schemeClr val="tx1"/>
                          </a:solidFill>
                        </a:rPr>
                        <a:t>1</a:t>
                      </a:r>
                      <a:endParaRPr lang="en-GB" sz="1700" b="0" dirty="0">
                        <a:solidFill>
                          <a:schemeClr val="tx1"/>
                        </a:solidFill>
                      </a:endParaRPr>
                    </a:p>
                  </a:txBody>
                  <a:tcPr marL="54008" marR="54008" marT="27004" marB="27004" anchor="ctr">
                    <a:solidFill>
                      <a:schemeClr val="tx2">
                        <a:lumMod val="20000"/>
                        <a:lumOff val="80000"/>
                      </a:schemeClr>
                    </a:solidFill>
                  </a:tcPr>
                </a:tc>
              </a:tr>
            </a:tbl>
          </a:graphicData>
        </a:graphic>
      </p:graphicFrame>
    </p:spTree>
    <p:extLst>
      <p:ext uri="{BB962C8B-B14F-4D97-AF65-F5344CB8AC3E}">
        <p14:creationId xmlns:p14="http://schemas.microsoft.com/office/powerpoint/2010/main" val="4201550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smtClean="0"/>
              <a:t>The Laws of Boolean Algebra</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2829964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621500" y="1888443"/>
            <a:ext cx="1782045" cy="1101147"/>
            <a:chOff x="961963" y="718963"/>
            <a:chExt cx="1782045" cy="1101147"/>
          </a:xfrm>
        </p:grpSpPr>
        <p:sp>
          <p:nvSpPr>
            <p:cNvPr id="4" name="Rectangle 3"/>
            <p:cNvSpPr/>
            <p:nvPr/>
          </p:nvSpPr>
          <p:spPr>
            <a:xfrm>
              <a:off x="1339505" y="718963"/>
              <a:ext cx="1031051" cy="369332"/>
            </a:xfrm>
            <a:prstGeom prst="rect">
              <a:avLst/>
            </a:prstGeom>
          </p:spPr>
          <p:txBody>
            <a:bodyPr wrap="none">
              <a:spAutoFit/>
            </a:bodyPr>
            <a:lstStyle/>
            <a:p>
              <a:r>
                <a:rPr lang="en-GB" dirty="0" smtClean="0">
                  <a:solidFill>
                    <a:srgbClr val="0070C0"/>
                  </a:solidFill>
                </a:rPr>
                <a:t>A ∨ 0 </a:t>
              </a:r>
              <a:r>
                <a:rPr lang="en-GB" dirty="0">
                  <a:solidFill>
                    <a:srgbClr val="0070C0"/>
                  </a:solidFill>
                </a:rPr>
                <a:t>= A</a:t>
              </a:r>
            </a:p>
          </p:txBody>
        </p:sp>
        <p:grpSp>
          <p:nvGrpSpPr>
            <p:cNvPr id="114" name="Group 113"/>
            <p:cNvGrpSpPr/>
            <p:nvPr/>
          </p:nvGrpSpPr>
          <p:grpSpPr>
            <a:xfrm>
              <a:off x="961963" y="1143416"/>
              <a:ext cx="1782045" cy="676694"/>
              <a:chOff x="2299666" y="611801"/>
              <a:chExt cx="1782045" cy="676694"/>
            </a:xfrm>
          </p:grpSpPr>
          <p:grpSp>
            <p:nvGrpSpPr>
              <p:cNvPr id="56" name="Group 55"/>
              <p:cNvGrpSpPr>
                <a:grpSpLocks noChangeAspect="1"/>
              </p:cNvGrpSpPr>
              <p:nvPr/>
            </p:nvGrpSpPr>
            <p:grpSpPr>
              <a:xfrm>
                <a:off x="2613573" y="659114"/>
                <a:ext cx="1154826" cy="583317"/>
                <a:chOff x="3785428" y="1292706"/>
                <a:chExt cx="1649752" cy="833310"/>
              </a:xfrm>
            </p:grpSpPr>
            <p:pic>
              <p:nvPicPr>
                <p:cNvPr id="5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3166" y="1292706"/>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8" name="Straight Connector 57"/>
                <p:cNvCxnSpPr/>
                <p:nvPr/>
              </p:nvCxnSpPr>
              <p:spPr>
                <a:xfrm>
                  <a:off x="3792233" y="1950776"/>
                  <a:ext cx="4608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985600" y="1702700"/>
                  <a:ext cx="4495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785428" y="1461622"/>
                  <a:ext cx="47307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2299666" y="611801"/>
                <a:ext cx="303288" cy="338554"/>
              </a:xfrm>
              <a:prstGeom prst="rect">
                <a:avLst/>
              </a:prstGeom>
              <a:noFill/>
            </p:spPr>
            <p:txBody>
              <a:bodyPr wrap="none" rtlCol="0">
                <a:spAutoFit/>
              </a:bodyPr>
              <a:lstStyle/>
              <a:p>
                <a:r>
                  <a:rPr lang="en-GB" sz="1600" dirty="0" smtClean="0"/>
                  <a:t>A</a:t>
                </a:r>
                <a:endParaRPr lang="en-GB" sz="1600" dirty="0"/>
              </a:p>
            </p:txBody>
          </p:sp>
          <p:sp>
            <p:nvSpPr>
              <p:cNvPr id="62" name="TextBox 61"/>
              <p:cNvSpPr txBox="1"/>
              <p:nvPr/>
            </p:nvSpPr>
            <p:spPr>
              <a:xfrm>
                <a:off x="2304430" y="949941"/>
                <a:ext cx="288862" cy="338554"/>
              </a:xfrm>
              <a:prstGeom prst="rect">
                <a:avLst/>
              </a:prstGeom>
              <a:noFill/>
            </p:spPr>
            <p:txBody>
              <a:bodyPr wrap="none" rtlCol="0">
                <a:spAutoFit/>
              </a:bodyPr>
              <a:lstStyle/>
              <a:p>
                <a:r>
                  <a:rPr lang="en-GB" sz="1600" dirty="0"/>
                  <a:t>0</a:t>
                </a:r>
              </a:p>
            </p:txBody>
          </p:sp>
          <p:sp>
            <p:nvSpPr>
              <p:cNvPr id="63" name="TextBox 62"/>
              <p:cNvSpPr txBox="1"/>
              <p:nvPr/>
            </p:nvSpPr>
            <p:spPr>
              <a:xfrm>
                <a:off x="3778423" y="776107"/>
                <a:ext cx="303288" cy="338554"/>
              </a:xfrm>
              <a:prstGeom prst="rect">
                <a:avLst/>
              </a:prstGeom>
              <a:noFill/>
            </p:spPr>
            <p:txBody>
              <a:bodyPr wrap="none" rtlCol="0">
                <a:spAutoFit/>
              </a:bodyPr>
              <a:lstStyle/>
              <a:p>
                <a:r>
                  <a:rPr lang="en-GB" sz="1600" dirty="0" smtClean="0"/>
                  <a:t>A</a:t>
                </a:r>
                <a:endParaRPr lang="en-GB" sz="1600" dirty="0"/>
              </a:p>
            </p:txBody>
          </p:sp>
        </p:grpSp>
      </p:grpSp>
      <p:grpSp>
        <p:nvGrpSpPr>
          <p:cNvPr id="10" name="Group 9"/>
          <p:cNvGrpSpPr/>
          <p:nvPr/>
        </p:nvGrpSpPr>
        <p:grpSpPr>
          <a:xfrm>
            <a:off x="1125127" y="1868493"/>
            <a:ext cx="1767619" cy="1110552"/>
            <a:chOff x="974320" y="2267086"/>
            <a:chExt cx="1767619" cy="1110552"/>
          </a:xfrm>
        </p:grpSpPr>
        <p:sp>
          <p:nvSpPr>
            <p:cNvPr id="5" name="Rectangle 4"/>
            <p:cNvSpPr/>
            <p:nvPr/>
          </p:nvSpPr>
          <p:spPr>
            <a:xfrm>
              <a:off x="1352204" y="2267086"/>
              <a:ext cx="1015021" cy="369332"/>
            </a:xfrm>
            <a:prstGeom prst="rect">
              <a:avLst/>
            </a:prstGeom>
          </p:spPr>
          <p:txBody>
            <a:bodyPr wrap="none">
              <a:spAutoFit/>
            </a:bodyPr>
            <a:lstStyle/>
            <a:p>
              <a:r>
                <a:rPr lang="en-GB" dirty="0" smtClean="0">
                  <a:solidFill>
                    <a:srgbClr val="0070C0"/>
                  </a:solidFill>
                </a:rPr>
                <a:t>A ∨ 1 </a:t>
              </a:r>
              <a:r>
                <a:rPr lang="en-GB" dirty="0">
                  <a:solidFill>
                    <a:srgbClr val="0070C0"/>
                  </a:solidFill>
                </a:rPr>
                <a:t>= 1</a:t>
              </a:r>
            </a:p>
          </p:txBody>
        </p:sp>
        <p:grpSp>
          <p:nvGrpSpPr>
            <p:cNvPr id="115" name="Group 114"/>
            <p:cNvGrpSpPr/>
            <p:nvPr/>
          </p:nvGrpSpPr>
          <p:grpSpPr>
            <a:xfrm>
              <a:off x="974320" y="2700944"/>
              <a:ext cx="1767619" cy="676694"/>
              <a:chOff x="2312366" y="1380857"/>
              <a:chExt cx="1767619" cy="676694"/>
            </a:xfrm>
          </p:grpSpPr>
          <p:grpSp>
            <p:nvGrpSpPr>
              <p:cNvPr id="64" name="Group 63"/>
              <p:cNvGrpSpPr>
                <a:grpSpLocks noChangeAspect="1"/>
              </p:cNvGrpSpPr>
              <p:nvPr/>
            </p:nvGrpSpPr>
            <p:grpSpPr>
              <a:xfrm>
                <a:off x="2626273" y="1428170"/>
                <a:ext cx="1154826" cy="583317"/>
                <a:chOff x="3785428" y="1292706"/>
                <a:chExt cx="1649752" cy="833310"/>
              </a:xfrm>
            </p:grpSpPr>
            <p:pic>
              <p:nvPicPr>
                <p:cNvPr id="6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3166" y="1292706"/>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6" name="Straight Connector 65"/>
                <p:cNvCxnSpPr/>
                <p:nvPr/>
              </p:nvCxnSpPr>
              <p:spPr>
                <a:xfrm>
                  <a:off x="3792233" y="1950776"/>
                  <a:ext cx="4608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4985600" y="1702700"/>
                  <a:ext cx="4495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85428" y="1461622"/>
                  <a:ext cx="47307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2312366" y="1380857"/>
                <a:ext cx="303288" cy="338554"/>
              </a:xfrm>
              <a:prstGeom prst="rect">
                <a:avLst/>
              </a:prstGeom>
              <a:noFill/>
            </p:spPr>
            <p:txBody>
              <a:bodyPr wrap="none" rtlCol="0">
                <a:spAutoFit/>
              </a:bodyPr>
              <a:lstStyle/>
              <a:p>
                <a:r>
                  <a:rPr lang="en-GB" sz="1600" dirty="0" smtClean="0"/>
                  <a:t>A</a:t>
                </a:r>
                <a:endParaRPr lang="en-GB" sz="1600" dirty="0"/>
              </a:p>
            </p:txBody>
          </p:sp>
          <p:sp>
            <p:nvSpPr>
              <p:cNvPr id="70" name="TextBox 69"/>
              <p:cNvSpPr txBox="1"/>
              <p:nvPr/>
            </p:nvSpPr>
            <p:spPr>
              <a:xfrm>
                <a:off x="2317130" y="1718997"/>
                <a:ext cx="288862" cy="338554"/>
              </a:xfrm>
              <a:prstGeom prst="rect">
                <a:avLst/>
              </a:prstGeom>
              <a:noFill/>
            </p:spPr>
            <p:txBody>
              <a:bodyPr wrap="none" rtlCol="0">
                <a:spAutoFit/>
              </a:bodyPr>
              <a:lstStyle/>
              <a:p>
                <a:r>
                  <a:rPr lang="en-GB" sz="1600" dirty="0" smtClean="0"/>
                  <a:t>1</a:t>
                </a:r>
                <a:endParaRPr lang="en-GB" sz="1600" dirty="0"/>
              </a:p>
            </p:txBody>
          </p:sp>
          <p:sp>
            <p:nvSpPr>
              <p:cNvPr id="71" name="TextBox 70"/>
              <p:cNvSpPr txBox="1"/>
              <p:nvPr/>
            </p:nvSpPr>
            <p:spPr>
              <a:xfrm>
                <a:off x="3791123" y="1545163"/>
                <a:ext cx="288862" cy="338554"/>
              </a:xfrm>
              <a:prstGeom prst="rect">
                <a:avLst/>
              </a:prstGeom>
              <a:noFill/>
            </p:spPr>
            <p:txBody>
              <a:bodyPr wrap="none" rtlCol="0">
                <a:spAutoFit/>
              </a:bodyPr>
              <a:lstStyle/>
              <a:p>
                <a:r>
                  <a:rPr lang="en-GB" sz="1600" dirty="0"/>
                  <a:t>1</a:t>
                </a:r>
              </a:p>
            </p:txBody>
          </p:sp>
        </p:grpSp>
      </p:grpSp>
      <p:grpSp>
        <p:nvGrpSpPr>
          <p:cNvPr id="11" name="Group 10"/>
          <p:cNvGrpSpPr/>
          <p:nvPr/>
        </p:nvGrpSpPr>
        <p:grpSpPr>
          <a:xfrm>
            <a:off x="6025563" y="1904693"/>
            <a:ext cx="1782045" cy="1053968"/>
            <a:chOff x="974320" y="3820717"/>
            <a:chExt cx="1782045" cy="1053968"/>
          </a:xfrm>
        </p:grpSpPr>
        <p:sp>
          <p:nvSpPr>
            <p:cNvPr id="6" name="Rectangle 5"/>
            <p:cNvSpPr/>
            <p:nvPr/>
          </p:nvSpPr>
          <p:spPr>
            <a:xfrm>
              <a:off x="1339506" y="3820717"/>
              <a:ext cx="1047082" cy="369332"/>
            </a:xfrm>
            <a:prstGeom prst="rect">
              <a:avLst/>
            </a:prstGeom>
          </p:spPr>
          <p:txBody>
            <a:bodyPr wrap="none">
              <a:spAutoFit/>
            </a:bodyPr>
            <a:lstStyle/>
            <a:p>
              <a:r>
                <a:rPr lang="en-GB" dirty="0" smtClean="0">
                  <a:solidFill>
                    <a:srgbClr val="0070C0"/>
                  </a:solidFill>
                </a:rPr>
                <a:t>A ∨ A </a:t>
              </a:r>
              <a:r>
                <a:rPr lang="en-GB" dirty="0">
                  <a:solidFill>
                    <a:srgbClr val="0070C0"/>
                  </a:solidFill>
                </a:rPr>
                <a:t>= A</a:t>
              </a:r>
            </a:p>
          </p:txBody>
        </p:sp>
        <p:grpSp>
          <p:nvGrpSpPr>
            <p:cNvPr id="116" name="Group 115"/>
            <p:cNvGrpSpPr/>
            <p:nvPr/>
          </p:nvGrpSpPr>
          <p:grpSpPr>
            <a:xfrm>
              <a:off x="974320" y="4244055"/>
              <a:ext cx="1782045" cy="630630"/>
              <a:chOff x="2299666" y="2137213"/>
              <a:chExt cx="1782045" cy="630630"/>
            </a:xfrm>
          </p:grpSpPr>
          <p:grpSp>
            <p:nvGrpSpPr>
              <p:cNvPr id="72" name="Group 71"/>
              <p:cNvGrpSpPr>
                <a:grpSpLocks noChangeAspect="1"/>
              </p:cNvGrpSpPr>
              <p:nvPr/>
            </p:nvGrpSpPr>
            <p:grpSpPr>
              <a:xfrm>
                <a:off x="2613573" y="2184526"/>
                <a:ext cx="1154826" cy="583317"/>
                <a:chOff x="3785428" y="1292706"/>
                <a:chExt cx="1649752" cy="833310"/>
              </a:xfrm>
            </p:grpSpPr>
            <p:pic>
              <p:nvPicPr>
                <p:cNvPr id="7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3166" y="1292706"/>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4" name="Straight Connector 73"/>
                <p:cNvCxnSpPr/>
                <p:nvPr/>
              </p:nvCxnSpPr>
              <p:spPr>
                <a:xfrm>
                  <a:off x="4007144" y="1950776"/>
                  <a:ext cx="2458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985600" y="1702700"/>
                  <a:ext cx="4495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785428" y="1461622"/>
                  <a:ext cx="47307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7" name="TextBox 76"/>
              <p:cNvSpPr txBox="1"/>
              <p:nvPr/>
            </p:nvSpPr>
            <p:spPr>
              <a:xfrm>
                <a:off x="2299666" y="2137213"/>
                <a:ext cx="303288" cy="338554"/>
              </a:xfrm>
              <a:prstGeom prst="rect">
                <a:avLst/>
              </a:prstGeom>
              <a:noFill/>
            </p:spPr>
            <p:txBody>
              <a:bodyPr wrap="none" rtlCol="0">
                <a:spAutoFit/>
              </a:bodyPr>
              <a:lstStyle/>
              <a:p>
                <a:r>
                  <a:rPr lang="en-GB" sz="1600" dirty="0" smtClean="0"/>
                  <a:t>A</a:t>
                </a:r>
                <a:endParaRPr lang="en-GB" sz="1600" dirty="0"/>
              </a:p>
            </p:txBody>
          </p:sp>
          <p:sp>
            <p:nvSpPr>
              <p:cNvPr id="79" name="TextBox 78"/>
              <p:cNvSpPr txBox="1"/>
              <p:nvPr/>
            </p:nvSpPr>
            <p:spPr>
              <a:xfrm>
                <a:off x="3778423" y="2301519"/>
                <a:ext cx="303288" cy="338554"/>
              </a:xfrm>
              <a:prstGeom prst="rect">
                <a:avLst/>
              </a:prstGeom>
              <a:noFill/>
            </p:spPr>
            <p:txBody>
              <a:bodyPr wrap="none" rtlCol="0">
                <a:spAutoFit/>
              </a:bodyPr>
              <a:lstStyle/>
              <a:p>
                <a:r>
                  <a:rPr lang="en-GB" sz="1600" dirty="0" smtClean="0"/>
                  <a:t>A</a:t>
                </a:r>
                <a:endParaRPr lang="en-GB" sz="1600" dirty="0"/>
              </a:p>
            </p:txBody>
          </p:sp>
          <p:cxnSp>
            <p:nvCxnSpPr>
              <p:cNvPr id="80" name="Straight Connector 79"/>
              <p:cNvCxnSpPr/>
              <p:nvPr/>
            </p:nvCxnSpPr>
            <p:spPr>
              <a:xfrm>
                <a:off x="2767186" y="2301519"/>
                <a:ext cx="0" cy="3476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 name="Group 1"/>
          <p:cNvGrpSpPr/>
          <p:nvPr/>
        </p:nvGrpSpPr>
        <p:grpSpPr>
          <a:xfrm>
            <a:off x="1162609" y="3327623"/>
            <a:ext cx="1767619" cy="1087277"/>
            <a:chOff x="3445666" y="718963"/>
            <a:chExt cx="1767619" cy="1087277"/>
          </a:xfrm>
        </p:grpSpPr>
        <p:sp>
          <p:nvSpPr>
            <p:cNvPr id="7" name="Rectangle 6"/>
            <p:cNvSpPr/>
            <p:nvPr/>
          </p:nvSpPr>
          <p:spPr>
            <a:xfrm>
              <a:off x="3823141" y="718963"/>
              <a:ext cx="1015021" cy="369332"/>
            </a:xfrm>
            <a:prstGeom prst="rect">
              <a:avLst/>
            </a:prstGeom>
          </p:spPr>
          <p:txBody>
            <a:bodyPr wrap="none">
              <a:spAutoFit/>
            </a:bodyPr>
            <a:lstStyle/>
            <a:p>
              <a:r>
                <a:rPr lang="en-GB" dirty="0" smtClean="0">
                  <a:solidFill>
                    <a:srgbClr val="0070C0"/>
                  </a:solidFill>
                </a:rPr>
                <a:t>A ∧ 0 = </a:t>
              </a:r>
              <a:r>
                <a:rPr lang="en-GB" dirty="0">
                  <a:solidFill>
                    <a:srgbClr val="0070C0"/>
                  </a:solidFill>
                </a:rPr>
                <a:t>0</a:t>
              </a:r>
            </a:p>
          </p:txBody>
        </p:sp>
        <p:grpSp>
          <p:nvGrpSpPr>
            <p:cNvPr id="1038" name="Group 1037"/>
            <p:cNvGrpSpPr/>
            <p:nvPr/>
          </p:nvGrpSpPr>
          <p:grpSpPr>
            <a:xfrm>
              <a:off x="3445666" y="1109880"/>
              <a:ext cx="1767619" cy="696360"/>
              <a:chOff x="5929377" y="449490"/>
              <a:chExt cx="1767619" cy="696360"/>
            </a:xfrm>
          </p:grpSpPr>
          <p:sp>
            <p:nvSpPr>
              <p:cNvPr id="93" name="TextBox 92"/>
              <p:cNvSpPr txBox="1"/>
              <p:nvPr/>
            </p:nvSpPr>
            <p:spPr>
              <a:xfrm>
                <a:off x="5934141" y="807296"/>
                <a:ext cx="288862" cy="338554"/>
              </a:xfrm>
              <a:prstGeom prst="rect">
                <a:avLst/>
              </a:prstGeom>
              <a:noFill/>
            </p:spPr>
            <p:txBody>
              <a:bodyPr wrap="none" rtlCol="0">
                <a:spAutoFit/>
              </a:bodyPr>
              <a:lstStyle/>
              <a:p>
                <a:r>
                  <a:rPr lang="en-GB" sz="1600" dirty="0"/>
                  <a:t>0</a:t>
                </a:r>
              </a:p>
            </p:txBody>
          </p:sp>
          <p:grpSp>
            <p:nvGrpSpPr>
              <p:cNvPr id="117" name="Group 116"/>
              <p:cNvGrpSpPr/>
              <p:nvPr/>
            </p:nvGrpSpPr>
            <p:grpSpPr>
              <a:xfrm>
                <a:off x="5929377" y="449490"/>
                <a:ext cx="1767619" cy="645599"/>
                <a:chOff x="2296491" y="2868169"/>
                <a:chExt cx="1767619" cy="645599"/>
              </a:xfrm>
            </p:grpSpPr>
            <p:grpSp>
              <p:nvGrpSpPr>
                <p:cNvPr id="87" name="Group 86"/>
                <p:cNvGrpSpPr/>
                <p:nvPr/>
              </p:nvGrpSpPr>
              <p:grpSpPr>
                <a:xfrm>
                  <a:off x="2603674" y="2938987"/>
                  <a:ext cx="1206930" cy="574781"/>
                  <a:chOff x="3767138" y="2367137"/>
                  <a:chExt cx="1206930" cy="574781"/>
                </a:xfrm>
              </p:grpSpPr>
              <p:cxnSp>
                <p:nvCxnSpPr>
                  <p:cNvPr id="88" name="Straight Connector 87"/>
                  <p:cNvCxnSpPr/>
                  <p:nvPr/>
                </p:nvCxnSpPr>
                <p:spPr>
                  <a:xfrm>
                    <a:off x="3767138" y="2459847"/>
                    <a:ext cx="2980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642850" y="2640316"/>
                    <a:ext cx="3312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8488" y="2367137"/>
                    <a:ext cx="597544" cy="574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1" name="Straight Connector 90"/>
                  <p:cNvCxnSpPr/>
                  <p:nvPr/>
                </p:nvCxnSpPr>
                <p:spPr>
                  <a:xfrm>
                    <a:off x="3767143" y="2850372"/>
                    <a:ext cx="2980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2" name="TextBox 91"/>
                <p:cNvSpPr txBox="1"/>
                <p:nvPr/>
              </p:nvSpPr>
              <p:spPr>
                <a:xfrm>
                  <a:off x="2296491" y="2868169"/>
                  <a:ext cx="303288" cy="338554"/>
                </a:xfrm>
                <a:prstGeom prst="rect">
                  <a:avLst/>
                </a:prstGeom>
                <a:noFill/>
              </p:spPr>
              <p:txBody>
                <a:bodyPr wrap="none" rtlCol="0">
                  <a:spAutoFit/>
                </a:bodyPr>
                <a:lstStyle/>
                <a:p>
                  <a:r>
                    <a:rPr lang="en-GB" sz="1600" dirty="0" smtClean="0"/>
                    <a:t>A</a:t>
                  </a:r>
                  <a:endParaRPr lang="en-GB" sz="1600" dirty="0"/>
                </a:p>
              </p:txBody>
            </p:sp>
            <p:sp>
              <p:nvSpPr>
                <p:cNvPr id="94" name="TextBox 93"/>
                <p:cNvSpPr txBox="1"/>
                <p:nvPr/>
              </p:nvSpPr>
              <p:spPr>
                <a:xfrm>
                  <a:off x="3775248" y="3032475"/>
                  <a:ext cx="288862" cy="338554"/>
                </a:xfrm>
                <a:prstGeom prst="rect">
                  <a:avLst/>
                </a:prstGeom>
                <a:noFill/>
              </p:spPr>
              <p:txBody>
                <a:bodyPr wrap="none" rtlCol="0">
                  <a:spAutoFit/>
                </a:bodyPr>
                <a:lstStyle/>
                <a:p>
                  <a:r>
                    <a:rPr lang="en-GB" sz="1600" dirty="0"/>
                    <a:t>0</a:t>
                  </a:r>
                </a:p>
              </p:txBody>
            </p:sp>
          </p:grpSp>
        </p:grpSp>
      </p:grpSp>
      <p:grpSp>
        <p:nvGrpSpPr>
          <p:cNvPr id="14" name="Group 13"/>
          <p:cNvGrpSpPr/>
          <p:nvPr/>
        </p:nvGrpSpPr>
        <p:grpSpPr>
          <a:xfrm>
            <a:off x="3633235" y="3307673"/>
            <a:ext cx="1782045" cy="1133447"/>
            <a:chOff x="3445662" y="2267086"/>
            <a:chExt cx="1782045" cy="1133447"/>
          </a:xfrm>
        </p:grpSpPr>
        <p:sp>
          <p:nvSpPr>
            <p:cNvPr id="8" name="Rectangle 7"/>
            <p:cNvSpPr/>
            <p:nvPr/>
          </p:nvSpPr>
          <p:spPr>
            <a:xfrm>
              <a:off x="3818750" y="2267086"/>
              <a:ext cx="1031051" cy="369332"/>
            </a:xfrm>
            <a:prstGeom prst="rect">
              <a:avLst/>
            </a:prstGeom>
          </p:spPr>
          <p:txBody>
            <a:bodyPr wrap="none">
              <a:spAutoFit/>
            </a:bodyPr>
            <a:lstStyle/>
            <a:p>
              <a:r>
                <a:rPr lang="en-GB" dirty="0" smtClean="0">
                  <a:solidFill>
                    <a:srgbClr val="0070C0"/>
                  </a:solidFill>
                </a:rPr>
                <a:t>A ∧</a:t>
              </a:r>
              <a:r>
                <a:rPr lang="en-GB" dirty="0">
                  <a:solidFill>
                    <a:srgbClr val="0070C0"/>
                  </a:solidFill>
                </a:rPr>
                <a:t> </a:t>
              </a:r>
              <a:r>
                <a:rPr lang="en-GB" dirty="0" smtClean="0">
                  <a:solidFill>
                    <a:srgbClr val="0070C0"/>
                  </a:solidFill>
                </a:rPr>
                <a:t>1 </a:t>
              </a:r>
              <a:r>
                <a:rPr lang="en-GB" dirty="0">
                  <a:solidFill>
                    <a:srgbClr val="0070C0"/>
                  </a:solidFill>
                </a:rPr>
                <a:t>= A</a:t>
              </a:r>
            </a:p>
          </p:txBody>
        </p:sp>
        <p:grpSp>
          <p:nvGrpSpPr>
            <p:cNvPr id="118" name="Group 117"/>
            <p:cNvGrpSpPr/>
            <p:nvPr/>
          </p:nvGrpSpPr>
          <p:grpSpPr>
            <a:xfrm>
              <a:off x="3445662" y="2676214"/>
              <a:ext cx="1782045" cy="724319"/>
              <a:chOff x="2306016" y="3627700"/>
              <a:chExt cx="1782045" cy="724319"/>
            </a:xfrm>
          </p:grpSpPr>
          <p:grpSp>
            <p:nvGrpSpPr>
              <p:cNvPr id="95" name="Group 94"/>
              <p:cNvGrpSpPr/>
              <p:nvPr/>
            </p:nvGrpSpPr>
            <p:grpSpPr>
              <a:xfrm>
                <a:off x="2613199" y="3698518"/>
                <a:ext cx="1206930" cy="574781"/>
                <a:chOff x="3767138" y="2367137"/>
                <a:chExt cx="1206930" cy="574781"/>
              </a:xfrm>
            </p:grpSpPr>
            <p:cxnSp>
              <p:nvCxnSpPr>
                <p:cNvPr id="96" name="Straight Connector 95"/>
                <p:cNvCxnSpPr/>
                <p:nvPr/>
              </p:nvCxnSpPr>
              <p:spPr>
                <a:xfrm>
                  <a:off x="3767138" y="2459847"/>
                  <a:ext cx="2980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642850" y="2640316"/>
                  <a:ext cx="3312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8488" y="2367137"/>
                  <a:ext cx="597544" cy="574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9" name="Straight Connector 98"/>
                <p:cNvCxnSpPr/>
                <p:nvPr/>
              </p:nvCxnSpPr>
              <p:spPr>
                <a:xfrm>
                  <a:off x="3767143" y="2850372"/>
                  <a:ext cx="2980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TextBox 99"/>
              <p:cNvSpPr txBox="1"/>
              <p:nvPr/>
            </p:nvSpPr>
            <p:spPr>
              <a:xfrm>
                <a:off x="2306016" y="3627700"/>
                <a:ext cx="303288" cy="338554"/>
              </a:xfrm>
              <a:prstGeom prst="rect">
                <a:avLst/>
              </a:prstGeom>
              <a:noFill/>
            </p:spPr>
            <p:txBody>
              <a:bodyPr wrap="none" rtlCol="0">
                <a:spAutoFit/>
              </a:bodyPr>
              <a:lstStyle/>
              <a:p>
                <a:r>
                  <a:rPr lang="en-GB" sz="1600" dirty="0" smtClean="0"/>
                  <a:t>A</a:t>
                </a:r>
                <a:endParaRPr lang="en-GB" sz="1600" dirty="0"/>
              </a:p>
            </p:txBody>
          </p:sp>
          <p:sp>
            <p:nvSpPr>
              <p:cNvPr id="101" name="TextBox 100"/>
              <p:cNvSpPr txBox="1"/>
              <p:nvPr/>
            </p:nvSpPr>
            <p:spPr>
              <a:xfrm>
                <a:off x="2310780" y="4013465"/>
                <a:ext cx="288862" cy="338554"/>
              </a:xfrm>
              <a:prstGeom prst="rect">
                <a:avLst/>
              </a:prstGeom>
              <a:noFill/>
            </p:spPr>
            <p:txBody>
              <a:bodyPr wrap="none" rtlCol="0">
                <a:spAutoFit/>
              </a:bodyPr>
              <a:lstStyle/>
              <a:p>
                <a:r>
                  <a:rPr lang="en-GB" sz="1600" dirty="0" smtClean="0"/>
                  <a:t>1</a:t>
                </a:r>
                <a:endParaRPr lang="en-GB" sz="1600" dirty="0"/>
              </a:p>
            </p:txBody>
          </p:sp>
          <p:sp>
            <p:nvSpPr>
              <p:cNvPr id="102" name="TextBox 101"/>
              <p:cNvSpPr txBox="1"/>
              <p:nvPr/>
            </p:nvSpPr>
            <p:spPr>
              <a:xfrm>
                <a:off x="3784773" y="3792006"/>
                <a:ext cx="303288" cy="338554"/>
              </a:xfrm>
              <a:prstGeom prst="rect">
                <a:avLst/>
              </a:prstGeom>
              <a:noFill/>
            </p:spPr>
            <p:txBody>
              <a:bodyPr wrap="none" rtlCol="0">
                <a:spAutoFit/>
              </a:bodyPr>
              <a:lstStyle/>
              <a:p>
                <a:r>
                  <a:rPr lang="en-GB" sz="1600" dirty="0" smtClean="0"/>
                  <a:t>A</a:t>
                </a:r>
                <a:endParaRPr lang="en-GB" sz="1600" dirty="0"/>
              </a:p>
            </p:txBody>
          </p:sp>
        </p:grpSp>
      </p:grpSp>
      <p:grpSp>
        <p:nvGrpSpPr>
          <p:cNvPr id="13" name="Group 12"/>
          <p:cNvGrpSpPr/>
          <p:nvPr/>
        </p:nvGrpSpPr>
        <p:grpSpPr>
          <a:xfrm>
            <a:off x="6053972" y="3319535"/>
            <a:ext cx="1782045" cy="1051159"/>
            <a:chOff x="3445665" y="3820717"/>
            <a:chExt cx="1782045" cy="1051159"/>
          </a:xfrm>
        </p:grpSpPr>
        <p:sp>
          <p:nvSpPr>
            <p:cNvPr id="9" name="Rectangle 8"/>
            <p:cNvSpPr/>
            <p:nvPr/>
          </p:nvSpPr>
          <p:spPr>
            <a:xfrm>
              <a:off x="3806048" y="3820717"/>
              <a:ext cx="1047082" cy="369332"/>
            </a:xfrm>
            <a:prstGeom prst="rect">
              <a:avLst/>
            </a:prstGeom>
          </p:spPr>
          <p:txBody>
            <a:bodyPr wrap="none">
              <a:spAutoFit/>
            </a:bodyPr>
            <a:lstStyle/>
            <a:p>
              <a:r>
                <a:rPr lang="en-GB" dirty="0" smtClean="0">
                  <a:solidFill>
                    <a:srgbClr val="0070C0"/>
                  </a:solidFill>
                </a:rPr>
                <a:t>A ∧ A </a:t>
              </a:r>
              <a:r>
                <a:rPr lang="en-GB" dirty="0">
                  <a:solidFill>
                    <a:srgbClr val="0070C0"/>
                  </a:solidFill>
                </a:rPr>
                <a:t>= A</a:t>
              </a:r>
            </a:p>
          </p:txBody>
        </p:sp>
        <p:grpSp>
          <p:nvGrpSpPr>
            <p:cNvPr id="119" name="Group 118"/>
            <p:cNvGrpSpPr/>
            <p:nvPr/>
          </p:nvGrpSpPr>
          <p:grpSpPr>
            <a:xfrm>
              <a:off x="3445665" y="4226277"/>
              <a:ext cx="1782045" cy="645599"/>
              <a:chOff x="2296491" y="4387231"/>
              <a:chExt cx="1782045" cy="645599"/>
            </a:xfrm>
          </p:grpSpPr>
          <p:cxnSp>
            <p:nvCxnSpPr>
              <p:cNvPr id="103" name="Straight Connector 102"/>
              <p:cNvCxnSpPr/>
              <p:nvPr/>
            </p:nvCxnSpPr>
            <p:spPr>
              <a:xfrm>
                <a:off x="2767186" y="4551537"/>
                <a:ext cx="0" cy="3952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2603674" y="4458049"/>
                <a:ext cx="1206930" cy="574781"/>
                <a:chOff x="3767138" y="2367137"/>
                <a:chExt cx="1206930" cy="574781"/>
              </a:xfrm>
            </p:grpSpPr>
            <p:cxnSp>
              <p:nvCxnSpPr>
                <p:cNvPr id="105" name="Straight Connector 104"/>
                <p:cNvCxnSpPr/>
                <p:nvPr/>
              </p:nvCxnSpPr>
              <p:spPr>
                <a:xfrm>
                  <a:off x="3767138" y="2459847"/>
                  <a:ext cx="2980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642850" y="2640316"/>
                  <a:ext cx="3312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8488" y="2367137"/>
                  <a:ext cx="597544" cy="574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8" name="Straight Connector 107"/>
                <p:cNvCxnSpPr/>
                <p:nvPr/>
              </p:nvCxnSpPr>
              <p:spPr>
                <a:xfrm>
                  <a:off x="3932238" y="2850372"/>
                  <a:ext cx="13292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9" name="TextBox 108"/>
              <p:cNvSpPr txBox="1"/>
              <p:nvPr/>
            </p:nvSpPr>
            <p:spPr>
              <a:xfrm>
                <a:off x="2296491" y="4387231"/>
                <a:ext cx="303288" cy="338554"/>
              </a:xfrm>
              <a:prstGeom prst="rect">
                <a:avLst/>
              </a:prstGeom>
              <a:noFill/>
            </p:spPr>
            <p:txBody>
              <a:bodyPr wrap="none" rtlCol="0">
                <a:spAutoFit/>
              </a:bodyPr>
              <a:lstStyle/>
              <a:p>
                <a:r>
                  <a:rPr lang="en-GB" sz="1600" dirty="0" smtClean="0"/>
                  <a:t>A</a:t>
                </a:r>
                <a:endParaRPr lang="en-GB" sz="1600" dirty="0"/>
              </a:p>
            </p:txBody>
          </p:sp>
          <p:sp>
            <p:nvSpPr>
              <p:cNvPr id="110" name="TextBox 109"/>
              <p:cNvSpPr txBox="1"/>
              <p:nvPr/>
            </p:nvSpPr>
            <p:spPr>
              <a:xfrm>
                <a:off x="3775248" y="4551537"/>
                <a:ext cx="303288" cy="338554"/>
              </a:xfrm>
              <a:prstGeom prst="rect">
                <a:avLst/>
              </a:prstGeom>
              <a:noFill/>
            </p:spPr>
            <p:txBody>
              <a:bodyPr wrap="none" rtlCol="0">
                <a:spAutoFit/>
              </a:bodyPr>
              <a:lstStyle/>
              <a:p>
                <a:r>
                  <a:rPr lang="en-GB" sz="1600" dirty="0" smtClean="0"/>
                  <a:t>A</a:t>
                </a:r>
                <a:endParaRPr lang="en-GB" sz="1600" dirty="0"/>
              </a:p>
            </p:txBody>
          </p:sp>
        </p:grpSp>
      </p:grpSp>
      <p:sp>
        <p:nvSpPr>
          <p:cNvPr id="123" name="TextBox 122"/>
          <p:cNvSpPr txBox="1"/>
          <p:nvPr/>
        </p:nvSpPr>
        <p:spPr>
          <a:xfrm>
            <a:off x="1371062" y="1234846"/>
            <a:ext cx="1349280" cy="400110"/>
          </a:xfrm>
          <a:prstGeom prst="rect">
            <a:avLst/>
          </a:prstGeom>
          <a:noFill/>
        </p:spPr>
        <p:txBody>
          <a:bodyPr wrap="none" rtlCol="0">
            <a:spAutoFit/>
          </a:bodyPr>
          <a:lstStyle/>
          <a:p>
            <a:r>
              <a:rPr lang="en-GB" sz="2000" dirty="0" smtClean="0"/>
              <a:t>Annulment</a:t>
            </a:r>
            <a:endParaRPr lang="en-GB" sz="2000" dirty="0"/>
          </a:p>
        </p:txBody>
      </p:sp>
      <p:sp>
        <p:nvSpPr>
          <p:cNvPr id="124" name="TextBox 123"/>
          <p:cNvSpPr txBox="1"/>
          <p:nvPr/>
        </p:nvSpPr>
        <p:spPr>
          <a:xfrm>
            <a:off x="4034544" y="1237600"/>
            <a:ext cx="991810" cy="400110"/>
          </a:xfrm>
          <a:prstGeom prst="rect">
            <a:avLst/>
          </a:prstGeom>
          <a:noFill/>
        </p:spPr>
        <p:txBody>
          <a:bodyPr wrap="none" rtlCol="0">
            <a:spAutoFit/>
          </a:bodyPr>
          <a:lstStyle/>
          <a:p>
            <a:r>
              <a:rPr lang="en-GB" sz="2000" dirty="0" smtClean="0"/>
              <a:t>Identity</a:t>
            </a:r>
            <a:endParaRPr lang="en-GB" sz="2000" dirty="0"/>
          </a:p>
        </p:txBody>
      </p:sp>
      <p:sp>
        <p:nvSpPr>
          <p:cNvPr id="128" name="TextBox 127"/>
          <p:cNvSpPr txBox="1"/>
          <p:nvPr/>
        </p:nvSpPr>
        <p:spPr>
          <a:xfrm>
            <a:off x="6202115" y="1238245"/>
            <a:ext cx="1417055" cy="400110"/>
          </a:xfrm>
          <a:prstGeom prst="rect">
            <a:avLst/>
          </a:prstGeom>
          <a:noFill/>
        </p:spPr>
        <p:txBody>
          <a:bodyPr wrap="none" rtlCol="0">
            <a:spAutoFit/>
          </a:bodyPr>
          <a:lstStyle/>
          <a:p>
            <a:r>
              <a:rPr lang="en-GB" sz="2000" dirty="0" smtClean="0"/>
              <a:t>Idempotent</a:t>
            </a:r>
            <a:endParaRPr lang="en-GB" sz="2000" dirty="0"/>
          </a:p>
        </p:txBody>
      </p:sp>
    </p:spTree>
    <p:extLst>
      <p:ext uri="{BB962C8B-B14F-4D97-AF65-F5344CB8AC3E}">
        <p14:creationId xmlns:p14="http://schemas.microsoft.com/office/powerpoint/2010/main" val="3618549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500"/>
                                        <p:tgtEl>
                                          <p:spTgt spid="1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4"/>
                                        </p:tgtEl>
                                        <p:attrNameLst>
                                          <p:attrName>style.visibility</p:attrName>
                                        </p:attrNameLst>
                                      </p:cBhvr>
                                      <p:to>
                                        <p:strVal val="visible"/>
                                      </p:to>
                                    </p:set>
                                    <p:animEffect transition="in" filter="fade">
                                      <p:cBhvr>
                                        <p:cTn id="32" dur="500"/>
                                        <p:tgtEl>
                                          <p:spTgt spid="1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8"/>
                                        </p:tgtEl>
                                        <p:attrNameLst>
                                          <p:attrName>style.visibility</p:attrName>
                                        </p:attrNameLst>
                                      </p:cBhvr>
                                      <p:to>
                                        <p:strVal val="visible"/>
                                      </p:to>
                                    </p:set>
                                    <p:animEffect transition="in" filter="fade">
                                      <p:cBhvr>
                                        <p:cTn id="47"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4844656" y="1827040"/>
            <a:ext cx="2452128" cy="1038625"/>
            <a:chOff x="5874678" y="733477"/>
            <a:chExt cx="2452128" cy="1038625"/>
          </a:xfrm>
        </p:grpSpPr>
        <p:sp>
          <p:nvSpPr>
            <p:cNvPr id="120" name="Rectangle 119"/>
            <p:cNvSpPr/>
            <p:nvPr/>
          </p:nvSpPr>
          <p:spPr>
            <a:xfrm>
              <a:off x="6570147" y="733477"/>
              <a:ext cx="1018227" cy="369332"/>
            </a:xfrm>
            <a:prstGeom prst="rect">
              <a:avLst/>
            </a:prstGeom>
          </p:spPr>
          <p:txBody>
            <a:bodyPr wrap="none">
              <a:spAutoFit/>
            </a:bodyPr>
            <a:lstStyle/>
            <a:p>
              <a:r>
                <a:rPr lang="en-GB" sz="2400" baseline="20000" dirty="0" smtClean="0">
                  <a:solidFill>
                    <a:srgbClr val="0070C0"/>
                  </a:solidFill>
                </a:rPr>
                <a:t>¬</a:t>
              </a:r>
              <a:r>
                <a:rPr lang="en-GB" dirty="0" smtClean="0">
                  <a:solidFill>
                    <a:srgbClr val="0070C0"/>
                  </a:solidFill>
                </a:rPr>
                <a:t>(</a:t>
              </a:r>
              <a:r>
                <a:rPr lang="en-GB" sz="2400" baseline="20000" dirty="0">
                  <a:solidFill>
                    <a:srgbClr val="0070C0"/>
                  </a:solidFill>
                </a:rPr>
                <a:t>¬</a:t>
              </a:r>
              <a:r>
                <a:rPr lang="en-GB" dirty="0" smtClean="0">
                  <a:solidFill>
                    <a:srgbClr val="0070C0"/>
                  </a:solidFill>
                </a:rPr>
                <a:t>A</a:t>
              </a:r>
              <a:r>
                <a:rPr lang="en-GB" dirty="0">
                  <a:solidFill>
                    <a:srgbClr val="0070C0"/>
                  </a:solidFill>
                </a:rPr>
                <a:t>) = A</a:t>
              </a:r>
            </a:p>
          </p:txBody>
        </p:sp>
        <p:grpSp>
          <p:nvGrpSpPr>
            <p:cNvPr id="19" name="Group 18"/>
            <p:cNvGrpSpPr/>
            <p:nvPr/>
          </p:nvGrpSpPr>
          <p:grpSpPr>
            <a:xfrm>
              <a:off x="5874678" y="1191630"/>
              <a:ext cx="2452128" cy="580472"/>
              <a:chOff x="5874678" y="901350"/>
              <a:chExt cx="2452128" cy="580472"/>
            </a:xfrm>
          </p:grpSpPr>
          <p:pic>
            <p:nvPicPr>
              <p:cNvPr id="12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7040" y="901350"/>
                <a:ext cx="583316" cy="580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7" name="TextBox 126"/>
              <p:cNvSpPr txBox="1"/>
              <p:nvPr/>
            </p:nvSpPr>
            <p:spPr>
              <a:xfrm>
                <a:off x="5874678" y="1031683"/>
                <a:ext cx="303288" cy="338554"/>
              </a:xfrm>
              <a:prstGeom prst="rect">
                <a:avLst/>
              </a:prstGeom>
              <a:noFill/>
            </p:spPr>
            <p:txBody>
              <a:bodyPr wrap="none" rtlCol="0">
                <a:spAutoFit/>
              </a:bodyPr>
              <a:lstStyle/>
              <a:p>
                <a:r>
                  <a:rPr lang="en-GB" sz="1600" dirty="0" smtClean="0"/>
                  <a:t>A</a:t>
                </a:r>
                <a:endParaRPr lang="en-GB" sz="1600" dirty="0"/>
              </a:p>
            </p:txBody>
          </p:sp>
          <p:pic>
            <p:nvPicPr>
              <p:cNvPr id="13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0000" y="901350"/>
                <a:ext cx="583316" cy="580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1" name="TextBox 130"/>
              <p:cNvSpPr txBox="1"/>
              <p:nvPr/>
            </p:nvSpPr>
            <p:spPr>
              <a:xfrm>
                <a:off x="8023518" y="1024063"/>
                <a:ext cx="303288" cy="338554"/>
              </a:xfrm>
              <a:prstGeom prst="rect">
                <a:avLst/>
              </a:prstGeom>
              <a:noFill/>
            </p:spPr>
            <p:txBody>
              <a:bodyPr wrap="none" rtlCol="0">
                <a:spAutoFit/>
              </a:bodyPr>
              <a:lstStyle/>
              <a:p>
                <a:r>
                  <a:rPr lang="en-GB" sz="1600" dirty="0" smtClean="0"/>
                  <a:t>A</a:t>
                </a:r>
                <a:endParaRPr lang="en-GB" sz="1600" dirty="0"/>
              </a:p>
            </p:txBody>
          </p:sp>
          <p:cxnSp>
            <p:nvCxnSpPr>
              <p:cNvPr id="12" name="Straight Connector 11"/>
              <p:cNvCxnSpPr/>
              <p:nvPr/>
            </p:nvCxnSpPr>
            <p:spPr>
              <a:xfrm>
                <a:off x="6167437" y="1193007"/>
                <a:ext cx="24526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6986587" y="1193006"/>
                <a:ext cx="24526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7810499" y="1193005"/>
                <a:ext cx="24526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6" name="Group 15"/>
          <p:cNvGrpSpPr/>
          <p:nvPr/>
        </p:nvGrpSpPr>
        <p:grpSpPr>
          <a:xfrm>
            <a:off x="1743271" y="1732709"/>
            <a:ext cx="2543099" cy="1251142"/>
            <a:chOff x="5872953" y="2267086"/>
            <a:chExt cx="2543099" cy="1251142"/>
          </a:xfrm>
        </p:grpSpPr>
        <p:sp>
          <p:nvSpPr>
            <p:cNvPr id="121" name="Rectangle 120"/>
            <p:cNvSpPr/>
            <p:nvPr/>
          </p:nvSpPr>
          <p:spPr>
            <a:xfrm>
              <a:off x="6596730" y="2267086"/>
              <a:ext cx="1146468" cy="369332"/>
            </a:xfrm>
            <a:prstGeom prst="rect">
              <a:avLst/>
            </a:prstGeom>
          </p:spPr>
          <p:txBody>
            <a:bodyPr wrap="none">
              <a:spAutoFit/>
            </a:bodyPr>
            <a:lstStyle/>
            <a:p>
              <a:r>
                <a:rPr lang="en-GB" dirty="0">
                  <a:solidFill>
                    <a:srgbClr val="0070C0"/>
                  </a:solidFill>
                </a:rPr>
                <a:t>A </a:t>
              </a:r>
              <a:r>
                <a:rPr lang="en-GB" dirty="0" smtClean="0">
                  <a:solidFill>
                    <a:srgbClr val="0070C0"/>
                  </a:solidFill>
                </a:rPr>
                <a:t>∨ </a:t>
              </a:r>
              <a:r>
                <a:rPr lang="en-GB" sz="2400" baseline="20000" dirty="0">
                  <a:solidFill>
                    <a:srgbClr val="0070C0"/>
                  </a:solidFill>
                </a:rPr>
                <a:t>¬</a:t>
              </a:r>
              <a:r>
                <a:rPr lang="en-GB" dirty="0" smtClean="0">
                  <a:solidFill>
                    <a:srgbClr val="0070C0"/>
                  </a:solidFill>
                </a:rPr>
                <a:t>A </a:t>
              </a:r>
              <a:r>
                <a:rPr lang="en-GB" dirty="0">
                  <a:solidFill>
                    <a:srgbClr val="0070C0"/>
                  </a:solidFill>
                </a:rPr>
                <a:t>= 1</a:t>
              </a:r>
            </a:p>
          </p:txBody>
        </p:sp>
        <p:grpSp>
          <p:nvGrpSpPr>
            <p:cNvPr id="22" name="Group 21"/>
            <p:cNvGrpSpPr/>
            <p:nvPr/>
          </p:nvGrpSpPr>
          <p:grpSpPr>
            <a:xfrm>
              <a:off x="5872953" y="2666134"/>
              <a:ext cx="2543099" cy="852094"/>
              <a:chOff x="5872953" y="2629854"/>
              <a:chExt cx="2543099" cy="852094"/>
            </a:xfrm>
          </p:grpSpPr>
          <p:sp>
            <p:nvSpPr>
              <p:cNvPr id="147" name="TextBox 146"/>
              <p:cNvSpPr txBox="1"/>
              <p:nvPr/>
            </p:nvSpPr>
            <p:spPr>
              <a:xfrm>
                <a:off x="5872953" y="2629854"/>
                <a:ext cx="303288" cy="338554"/>
              </a:xfrm>
              <a:prstGeom prst="rect">
                <a:avLst/>
              </a:prstGeom>
              <a:noFill/>
            </p:spPr>
            <p:txBody>
              <a:bodyPr wrap="none" rtlCol="0">
                <a:spAutoFit/>
              </a:bodyPr>
              <a:lstStyle/>
              <a:p>
                <a:r>
                  <a:rPr lang="en-GB" sz="1600" dirty="0" smtClean="0"/>
                  <a:t>A</a:t>
                </a:r>
                <a:endParaRPr lang="en-GB" sz="1600" dirty="0"/>
              </a:p>
            </p:txBody>
          </p:sp>
          <p:sp>
            <p:nvSpPr>
              <p:cNvPr id="148" name="TextBox 147"/>
              <p:cNvSpPr txBox="1"/>
              <p:nvPr/>
            </p:nvSpPr>
            <p:spPr>
              <a:xfrm>
                <a:off x="8127190" y="2827497"/>
                <a:ext cx="288862" cy="338554"/>
              </a:xfrm>
              <a:prstGeom prst="rect">
                <a:avLst/>
              </a:prstGeom>
              <a:noFill/>
            </p:spPr>
            <p:txBody>
              <a:bodyPr wrap="none" rtlCol="0">
                <a:spAutoFit/>
              </a:bodyPr>
              <a:lstStyle/>
              <a:p>
                <a:r>
                  <a:rPr lang="en-GB" sz="1600" dirty="0"/>
                  <a:t>1</a:t>
                </a:r>
              </a:p>
            </p:txBody>
          </p:sp>
          <p:cxnSp>
            <p:nvCxnSpPr>
              <p:cNvPr id="152" name="Straight Connector 151"/>
              <p:cNvCxnSpPr/>
              <p:nvPr/>
            </p:nvCxnSpPr>
            <p:spPr>
              <a:xfrm>
                <a:off x="6407101" y="2802507"/>
                <a:ext cx="0" cy="390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5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9199" y="2712650"/>
                <a:ext cx="597543" cy="583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6" name="Straight Connector 155"/>
              <p:cNvCxnSpPr/>
              <p:nvPr/>
            </p:nvCxnSpPr>
            <p:spPr>
              <a:xfrm>
                <a:off x="7918902" y="2999646"/>
                <a:ext cx="2213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214542" y="2805491"/>
                <a:ext cx="118110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5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4360" y="2901476"/>
                <a:ext cx="583316" cy="580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3" name="Straight Connector 112"/>
              <p:cNvCxnSpPr/>
              <p:nvPr/>
            </p:nvCxnSpPr>
            <p:spPr>
              <a:xfrm>
                <a:off x="6403181" y="3193261"/>
                <a:ext cx="17622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7150902" y="3193260"/>
                <a:ext cx="24526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7" name="Group 16"/>
          <p:cNvGrpSpPr/>
          <p:nvPr/>
        </p:nvGrpSpPr>
        <p:grpSpPr>
          <a:xfrm>
            <a:off x="1734777" y="3302309"/>
            <a:ext cx="2546274" cy="1255067"/>
            <a:chOff x="5864459" y="3820717"/>
            <a:chExt cx="2546274" cy="1255067"/>
          </a:xfrm>
        </p:grpSpPr>
        <p:sp>
          <p:nvSpPr>
            <p:cNvPr id="122" name="Rectangle 121"/>
            <p:cNvSpPr/>
            <p:nvPr/>
          </p:nvSpPr>
          <p:spPr>
            <a:xfrm>
              <a:off x="6591607" y="3820717"/>
              <a:ext cx="1146468" cy="369332"/>
            </a:xfrm>
            <a:prstGeom prst="rect">
              <a:avLst/>
            </a:prstGeom>
          </p:spPr>
          <p:txBody>
            <a:bodyPr wrap="none">
              <a:spAutoFit/>
            </a:bodyPr>
            <a:lstStyle/>
            <a:p>
              <a:r>
                <a:rPr lang="en-GB" dirty="0">
                  <a:solidFill>
                    <a:srgbClr val="0070C0"/>
                  </a:solidFill>
                </a:rPr>
                <a:t>A </a:t>
              </a:r>
              <a:r>
                <a:rPr lang="en-GB" dirty="0" smtClean="0">
                  <a:solidFill>
                    <a:srgbClr val="0070C0"/>
                  </a:solidFill>
                </a:rPr>
                <a:t>∧ </a:t>
              </a:r>
              <a:r>
                <a:rPr lang="en-GB" sz="2400" baseline="20000" dirty="0">
                  <a:solidFill>
                    <a:srgbClr val="0070C0"/>
                  </a:solidFill>
                </a:rPr>
                <a:t>¬</a:t>
              </a:r>
              <a:r>
                <a:rPr lang="en-GB" dirty="0" smtClean="0">
                  <a:solidFill>
                    <a:srgbClr val="0070C0"/>
                  </a:solidFill>
                </a:rPr>
                <a:t>A </a:t>
              </a:r>
              <a:r>
                <a:rPr lang="en-GB" dirty="0">
                  <a:solidFill>
                    <a:srgbClr val="0070C0"/>
                  </a:solidFill>
                </a:rPr>
                <a:t>= 0</a:t>
              </a:r>
            </a:p>
          </p:txBody>
        </p:sp>
        <p:grpSp>
          <p:nvGrpSpPr>
            <p:cNvPr id="24" name="Group 23"/>
            <p:cNvGrpSpPr/>
            <p:nvPr/>
          </p:nvGrpSpPr>
          <p:grpSpPr>
            <a:xfrm>
              <a:off x="5864459" y="4223690"/>
              <a:ext cx="2546274" cy="852094"/>
              <a:chOff x="5864459" y="4441410"/>
              <a:chExt cx="2546274" cy="852094"/>
            </a:xfrm>
          </p:grpSpPr>
          <p:cxnSp>
            <p:nvCxnSpPr>
              <p:cNvPr id="20" name="Straight Connector 19"/>
              <p:cNvCxnSpPr/>
              <p:nvPr/>
            </p:nvCxnSpPr>
            <p:spPr>
              <a:xfrm>
                <a:off x="6223809" y="4609700"/>
                <a:ext cx="10816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883159" y="4790169"/>
                <a:ext cx="24756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98797" y="4516990"/>
                <a:ext cx="597544" cy="574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 name="TextBox 83"/>
              <p:cNvSpPr txBox="1"/>
              <p:nvPr/>
            </p:nvSpPr>
            <p:spPr>
              <a:xfrm>
                <a:off x="5864459" y="4441410"/>
                <a:ext cx="303288" cy="338554"/>
              </a:xfrm>
              <a:prstGeom prst="rect">
                <a:avLst/>
              </a:prstGeom>
              <a:noFill/>
            </p:spPr>
            <p:txBody>
              <a:bodyPr wrap="none" rtlCol="0">
                <a:spAutoFit/>
              </a:bodyPr>
              <a:lstStyle/>
              <a:p>
                <a:r>
                  <a:rPr lang="en-GB" sz="1600" dirty="0" smtClean="0"/>
                  <a:t>A</a:t>
                </a:r>
                <a:endParaRPr lang="en-GB" sz="1600" dirty="0"/>
              </a:p>
            </p:txBody>
          </p:sp>
          <p:sp>
            <p:nvSpPr>
              <p:cNvPr id="86" name="TextBox 85"/>
              <p:cNvSpPr txBox="1"/>
              <p:nvPr/>
            </p:nvSpPr>
            <p:spPr>
              <a:xfrm>
                <a:off x="8121871" y="4620003"/>
                <a:ext cx="288862" cy="338554"/>
              </a:xfrm>
              <a:prstGeom prst="rect">
                <a:avLst/>
              </a:prstGeom>
              <a:noFill/>
            </p:spPr>
            <p:txBody>
              <a:bodyPr wrap="none" rtlCol="0">
                <a:spAutoFit/>
              </a:bodyPr>
              <a:lstStyle/>
              <a:p>
                <a:r>
                  <a:rPr lang="en-GB" sz="1600" dirty="0"/>
                  <a:t>0</a:t>
                </a:r>
              </a:p>
            </p:txBody>
          </p:sp>
          <p:pic>
            <p:nvPicPr>
              <p:cNvPr id="13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5866" y="4713032"/>
                <a:ext cx="583316" cy="580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8" name="Straight Connector 137"/>
              <p:cNvCxnSpPr/>
              <p:nvPr/>
            </p:nvCxnSpPr>
            <p:spPr>
              <a:xfrm>
                <a:off x="6398607" y="4614063"/>
                <a:ext cx="0" cy="390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393656" y="5000644"/>
                <a:ext cx="17622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7141377" y="5003009"/>
                <a:ext cx="15715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29" name="TextBox 128"/>
          <p:cNvSpPr txBox="1"/>
          <p:nvPr/>
        </p:nvSpPr>
        <p:spPr>
          <a:xfrm>
            <a:off x="5098182" y="1193552"/>
            <a:ext cx="1995354" cy="400110"/>
          </a:xfrm>
          <a:prstGeom prst="rect">
            <a:avLst/>
          </a:prstGeom>
          <a:noFill/>
        </p:spPr>
        <p:txBody>
          <a:bodyPr wrap="none" rtlCol="0">
            <a:spAutoFit/>
          </a:bodyPr>
          <a:lstStyle/>
          <a:p>
            <a:r>
              <a:rPr lang="en-GB" sz="2000" dirty="0" smtClean="0"/>
              <a:t>Double Negation</a:t>
            </a:r>
            <a:endParaRPr lang="en-GB" sz="2000" dirty="0"/>
          </a:p>
        </p:txBody>
      </p:sp>
      <p:sp>
        <p:nvSpPr>
          <p:cNvPr id="135" name="TextBox 134"/>
          <p:cNvSpPr txBox="1"/>
          <p:nvPr/>
        </p:nvSpPr>
        <p:spPr>
          <a:xfrm>
            <a:off x="2114643" y="1179346"/>
            <a:ext cx="1535228" cy="400110"/>
          </a:xfrm>
          <a:prstGeom prst="rect">
            <a:avLst/>
          </a:prstGeom>
          <a:noFill/>
        </p:spPr>
        <p:txBody>
          <a:bodyPr wrap="none" rtlCol="0">
            <a:spAutoFit/>
          </a:bodyPr>
          <a:lstStyle/>
          <a:p>
            <a:r>
              <a:rPr lang="en-GB" sz="2000" dirty="0" smtClean="0"/>
              <a:t>Complement</a:t>
            </a:r>
            <a:endParaRPr lang="en-GB" sz="2000" dirty="0"/>
          </a:p>
        </p:txBody>
      </p:sp>
    </p:spTree>
    <p:extLst>
      <p:ext uri="{BB962C8B-B14F-4D97-AF65-F5344CB8AC3E}">
        <p14:creationId xmlns:p14="http://schemas.microsoft.com/office/powerpoint/2010/main" val="1388109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5"/>
                                        </p:tgtEl>
                                        <p:attrNameLst>
                                          <p:attrName>style.visibility</p:attrName>
                                        </p:attrNameLst>
                                      </p:cBhvr>
                                      <p:to>
                                        <p:strVal val="visible"/>
                                      </p:to>
                                    </p:set>
                                    <p:animEffect transition="in" filter="fade">
                                      <p:cBhvr>
                                        <p:cTn id="17" dur="500"/>
                                        <p:tgtEl>
                                          <p:spTgt spid="1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fade">
                                      <p:cBhvr>
                                        <p:cTn id="27"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41618" y="2495927"/>
            <a:ext cx="1168400" cy="369332"/>
          </a:xfrm>
          <a:prstGeom prst="rect">
            <a:avLst/>
          </a:prstGeom>
        </p:spPr>
        <p:txBody>
          <a:bodyPr wrap="square">
            <a:spAutoFit/>
          </a:bodyPr>
          <a:lstStyle/>
          <a:p>
            <a:r>
              <a:rPr lang="en-GB" dirty="0">
                <a:solidFill>
                  <a:srgbClr val="0070C0"/>
                </a:solidFill>
              </a:rPr>
              <a:t>0 + 0 = </a:t>
            </a:r>
            <a:r>
              <a:rPr lang="en-GB" dirty="0" smtClean="0">
                <a:solidFill>
                  <a:srgbClr val="0070C0"/>
                </a:solidFill>
              </a:rPr>
              <a:t>0</a:t>
            </a:r>
            <a:endParaRPr lang="en-GB" dirty="0">
              <a:solidFill>
                <a:srgbClr val="0070C0"/>
              </a:solidFill>
            </a:endParaRPr>
          </a:p>
        </p:txBody>
      </p:sp>
      <p:sp>
        <p:nvSpPr>
          <p:cNvPr id="5" name="Rectangle 4"/>
          <p:cNvSpPr/>
          <p:nvPr/>
        </p:nvSpPr>
        <p:spPr>
          <a:xfrm>
            <a:off x="941618" y="2893255"/>
            <a:ext cx="1168400" cy="369332"/>
          </a:xfrm>
          <a:prstGeom prst="rect">
            <a:avLst/>
          </a:prstGeom>
        </p:spPr>
        <p:txBody>
          <a:bodyPr wrap="square">
            <a:spAutoFit/>
          </a:bodyPr>
          <a:lstStyle/>
          <a:p>
            <a:r>
              <a:rPr lang="en-GB" dirty="0">
                <a:solidFill>
                  <a:srgbClr val="0070C0"/>
                </a:solidFill>
              </a:rPr>
              <a:t>0</a:t>
            </a:r>
            <a:r>
              <a:rPr lang="en-GB" dirty="0" smtClean="0">
                <a:solidFill>
                  <a:srgbClr val="0070C0"/>
                </a:solidFill>
              </a:rPr>
              <a:t> </a:t>
            </a:r>
            <a:r>
              <a:rPr lang="en-GB" dirty="0">
                <a:solidFill>
                  <a:srgbClr val="0070C0"/>
                </a:solidFill>
              </a:rPr>
              <a:t>+ </a:t>
            </a:r>
            <a:r>
              <a:rPr lang="en-GB" dirty="0" smtClean="0">
                <a:solidFill>
                  <a:srgbClr val="0070C0"/>
                </a:solidFill>
              </a:rPr>
              <a:t>1 </a:t>
            </a:r>
            <a:r>
              <a:rPr lang="en-GB" dirty="0">
                <a:solidFill>
                  <a:srgbClr val="0070C0"/>
                </a:solidFill>
              </a:rPr>
              <a:t>= 1</a:t>
            </a:r>
          </a:p>
        </p:txBody>
      </p:sp>
      <p:sp>
        <p:nvSpPr>
          <p:cNvPr id="6" name="Rectangle 5"/>
          <p:cNvSpPr/>
          <p:nvPr/>
        </p:nvSpPr>
        <p:spPr>
          <a:xfrm>
            <a:off x="941618" y="3290583"/>
            <a:ext cx="1168400" cy="369332"/>
          </a:xfrm>
          <a:prstGeom prst="rect">
            <a:avLst/>
          </a:prstGeom>
        </p:spPr>
        <p:txBody>
          <a:bodyPr wrap="square">
            <a:spAutoFit/>
          </a:bodyPr>
          <a:lstStyle/>
          <a:p>
            <a:r>
              <a:rPr lang="en-GB" dirty="0" smtClean="0">
                <a:solidFill>
                  <a:srgbClr val="0070C0"/>
                </a:solidFill>
              </a:rPr>
              <a:t>1 </a:t>
            </a:r>
            <a:r>
              <a:rPr lang="en-GB" dirty="0">
                <a:solidFill>
                  <a:srgbClr val="0070C0"/>
                </a:solidFill>
              </a:rPr>
              <a:t>+ 0</a:t>
            </a:r>
            <a:r>
              <a:rPr lang="en-GB" dirty="0" smtClean="0">
                <a:solidFill>
                  <a:srgbClr val="0070C0"/>
                </a:solidFill>
              </a:rPr>
              <a:t> </a:t>
            </a:r>
            <a:r>
              <a:rPr lang="en-GB" dirty="0">
                <a:solidFill>
                  <a:srgbClr val="0070C0"/>
                </a:solidFill>
              </a:rPr>
              <a:t>= 1</a:t>
            </a:r>
          </a:p>
        </p:txBody>
      </p:sp>
      <p:sp>
        <p:nvSpPr>
          <p:cNvPr id="7" name="Rectangle 6"/>
          <p:cNvSpPr/>
          <p:nvPr/>
        </p:nvSpPr>
        <p:spPr>
          <a:xfrm>
            <a:off x="941618" y="3687911"/>
            <a:ext cx="1168400" cy="369332"/>
          </a:xfrm>
          <a:prstGeom prst="rect">
            <a:avLst/>
          </a:prstGeom>
        </p:spPr>
        <p:txBody>
          <a:bodyPr wrap="square">
            <a:spAutoFit/>
          </a:bodyPr>
          <a:lstStyle/>
          <a:p>
            <a:r>
              <a:rPr lang="en-GB" dirty="0" smtClean="0">
                <a:solidFill>
                  <a:srgbClr val="0070C0"/>
                </a:solidFill>
              </a:rPr>
              <a:t>1 </a:t>
            </a:r>
            <a:r>
              <a:rPr lang="en-GB" dirty="0">
                <a:solidFill>
                  <a:srgbClr val="0070C0"/>
                </a:solidFill>
              </a:rPr>
              <a:t>+ </a:t>
            </a:r>
            <a:r>
              <a:rPr lang="en-GB" dirty="0" smtClean="0">
                <a:solidFill>
                  <a:srgbClr val="0070C0"/>
                </a:solidFill>
              </a:rPr>
              <a:t>1 </a:t>
            </a:r>
            <a:r>
              <a:rPr lang="en-GB" dirty="0">
                <a:solidFill>
                  <a:srgbClr val="0070C0"/>
                </a:solidFill>
              </a:rPr>
              <a:t>= </a:t>
            </a:r>
            <a:r>
              <a:rPr lang="en-GB" dirty="0" smtClean="0">
                <a:solidFill>
                  <a:srgbClr val="0070C0"/>
                </a:solidFill>
              </a:rPr>
              <a:t>1</a:t>
            </a:r>
            <a:endParaRPr lang="en-GB" dirty="0">
              <a:solidFill>
                <a:srgbClr val="0070C0"/>
              </a:solidFill>
            </a:endParaRPr>
          </a:p>
        </p:txBody>
      </p:sp>
      <p:graphicFrame>
        <p:nvGraphicFramePr>
          <p:cNvPr id="8" name="Table 7"/>
          <p:cNvGraphicFramePr>
            <a:graphicFrameLocks noGrp="1" noChangeAspect="1"/>
          </p:cNvGraphicFramePr>
          <p:nvPr>
            <p:extLst>
              <p:ext uri="{D42A27DB-BD31-4B8C-83A1-F6EECF244321}">
                <p14:modId xmlns:p14="http://schemas.microsoft.com/office/powerpoint/2010/main" val="3587222462"/>
              </p:ext>
            </p:extLst>
          </p:nvPr>
        </p:nvGraphicFramePr>
        <p:xfrm>
          <a:off x="2120106" y="2082800"/>
          <a:ext cx="1512093" cy="1981200"/>
        </p:xfrm>
        <a:graphic>
          <a:graphicData uri="http://schemas.openxmlformats.org/drawingml/2006/table">
            <a:tbl>
              <a:tblPr firstRow="1" bandRow="1">
                <a:tableStyleId>{5C22544A-7EE6-4342-B048-85BDC9FD1C3A}</a:tableStyleId>
              </a:tblPr>
              <a:tblGrid>
                <a:gridCol w="504031"/>
                <a:gridCol w="504031"/>
                <a:gridCol w="504031"/>
              </a:tblGrid>
              <a:tr h="396240">
                <a:tc>
                  <a:txBody>
                    <a:bodyPr/>
                    <a:lstStyle/>
                    <a:p>
                      <a:pPr algn="ctr"/>
                      <a:r>
                        <a:rPr lang="en-GB" sz="1800" dirty="0" smtClean="0"/>
                        <a:t>A</a:t>
                      </a:r>
                      <a:endParaRPr lang="en-GB" sz="1800" dirty="0"/>
                    </a:p>
                  </a:txBody>
                  <a:tcPr marL="54008" marR="54008" marT="27004" marB="27004" anchor="ctr"/>
                </a:tc>
                <a:tc>
                  <a:txBody>
                    <a:bodyPr/>
                    <a:lstStyle/>
                    <a:p>
                      <a:pPr algn="ctr"/>
                      <a:r>
                        <a:rPr lang="en-GB" sz="1800" dirty="0" smtClean="0"/>
                        <a:t>B</a:t>
                      </a:r>
                      <a:endParaRPr lang="en-GB" sz="1800" dirty="0"/>
                    </a:p>
                  </a:txBody>
                  <a:tcPr marL="54008" marR="54008" marT="27004" marB="27004" anchor="ctr"/>
                </a:tc>
                <a:tc>
                  <a:txBody>
                    <a:bodyPr/>
                    <a:lstStyle/>
                    <a:p>
                      <a:pPr algn="ctr"/>
                      <a:r>
                        <a:rPr lang="en-GB" sz="1800" dirty="0" smtClean="0"/>
                        <a:t>Z</a:t>
                      </a:r>
                      <a:endParaRPr lang="en-GB" sz="1800" dirty="0"/>
                    </a:p>
                  </a:txBody>
                  <a:tcPr marL="54008" marR="54008" marT="27004" marB="27004" anchor="ctr"/>
                </a:tc>
              </a:tr>
              <a:tr h="396240">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r>
              <a:tr h="396240">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r>
              <a:tr h="396240">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r>
              <a:tr h="396240">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r>
            </a:tbl>
          </a:graphicData>
        </a:graphic>
      </p:graphicFrame>
      <p:grpSp>
        <p:nvGrpSpPr>
          <p:cNvPr id="16" name="Group 15"/>
          <p:cNvGrpSpPr/>
          <p:nvPr/>
        </p:nvGrpSpPr>
        <p:grpSpPr>
          <a:xfrm>
            <a:off x="1706991" y="690989"/>
            <a:ext cx="2199193" cy="902495"/>
            <a:chOff x="3033224" y="430629"/>
            <a:chExt cx="2199193" cy="902495"/>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2604" y="473810"/>
              <a:ext cx="853634" cy="83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p:nvPr/>
          </p:nvCxnSpPr>
          <p:spPr>
            <a:xfrm>
              <a:off x="3337376" y="644350"/>
              <a:ext cx="44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339916" y="1132030"/>
              <a:ext cx="44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520063" y="890730"/>
              <a:ext cx="44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33224" y="430629"/>
              <a:ext cx="333746" cy="400110"/>
            </a:xfrm>
            <a:prstGeom prst="rect">
              <a:avLst/>
            </a:prstGeom>
            <a:noFill/>
          </p:spPr>
          <p:txBody>
            <a:bodyPr wrap="none" rtlCol="0">
              <a:spAutoFit/>
            </a:bodyPr>
            <a:lstStyle/>
            <a:p>
              <a:r>
                <a:rPr lang="en-GB" sz="2000" dirty="0" smtClean="0"/>
                <a:t>A</a:t>
              </a:r>
              <a:endParaRPr lang="en-GB" sz="2000" dirty="0"/>
            </a:p>
          </p:txBody>
        </p:sp>
        <p:sp>
          <p:nvSpPr>
            <p:cNvPr id="14" name="TextBox 13"/>
            <p:cNvSpPr txBox="1"/>
            <p:nvPr/>
          </p:nvSpPr>
          <p:spPr>
            <a:xfrm>
              <a:off x="3033411" y="933014"/>
              <a:ext cx="324128" cy="400110"/>
            </a:xfrm>
            <a:prstGeom prst="rect">
              <a:avLst/>
            </a:prstGeom>
            <a:noFill/>
          </p:spPr>
          <p:txBody>
            <a:bodyPr wrap="none" rtlCol="0">
              <a:spAutoFit/>
            </a:bodyPr>
            <a:lstStyle/>
            <a:p>
              <a:r>
                <a:rPr lang="en-GB" sz="2000" dirty="0"/>
                <a:t>B</a:t>
              </a:r>
            </a:p>
          </p:txBody>
        </p:sp>
        <p:sp>
          <p:nvSpPr>
            <p:cNvPr id="15" name="TextBox 14"/>
            <p:cNvSpPr txBox="1"/>
            <p:nvPr/>
          </p:nvSpPr>
          <p:spPr>
            <a:xfrm>
              <a:off x="4927525" y="679014"/>
              <a:ext cx="304892" cy="400110"/>
            </a:xfrm>
            <a:prstGeom prst="rect">
              <a:avLst/>
            </a:prstGeom>
            <a:noFill/>
          </p:spPr>
          <p:txBody>
            <a:bodyPr wrap="none" rtlCol="0">
              <a:spAutoFit/>
            </a:bodyPr>
            <a:lstStyle/>
            <a:p>
              <a:r>
                <a:rPr lang="en-GB" sz="2000" dirty="0" smtClean="0"/>
                <a:t>Z</a:t>
              </a:r>
              <a:endParaRPr lang="en-GB" sz="2000" dirty="0"/>
            </a:p>
          </p:txBody>
        </p:sp>
      </p:grpSp>
      <p:sp>
        <p:nvSpPr>
          <p:cNvPr id="17" name="Rectangle 16"/>
          <p:cNvSpPr/>
          <p:nvPr/>
        </p:nvSpPr>
        <p:spPr>
          <a:xfrm>
            <a:off x="4942103" y="2493186"/>
            <a:ext cx="1168400" cy="369332"/>
          </a:xfrm>
          <a:prstGeom prst="rect">
            <a:avLst/>
          </a:prstGeom>
        </p:spPr>
        <p:txBody>
          <a:bodyPr wrap="square">
            <a:spAutoFit/>
          </a:bodyPr>
          <a:lstStyle/>
          <a:p>
            <a:r>
              <a:rPr lang="en-GB" dirty="0">
                <a:solidFill>
                  <a:srgbClr val="0070C0"/>
                </a:solidFill>
              </a:rPr>
              <a:t>0 </a:t>
            </a:r>
            <a:r>
              <a:rPr lang="en-GB" dirty="0" smtClean="0">
                <a:solidFill>
                  <a:srgbClr val="0070C0"/>
                </a:solidFill>
              </a:rPr>
              <a:t>* </a:t>
            </a:r>
            <a:r>
              <a:rPr lang="en-GB" dirty="0">
                <a:solidFill>
                  <a:srgbClr val="0070C0"/>
                </a:solidFill>
              </a:rPr>
              <a:t>0 = </a:t>
            </a:r>
            <a:r>
              <a:rPr lang="en-GB" dirty="0" smtClean="0">
                <a:solidFill>
                  <a:srgbClr val="0070C0"/>
                </a:solidFill>
              </a:rPr>
              <a:t>0</a:t>
            </a:r>
            <a:endParaRPr lang="en-GB" dirty="0">
              <a:solidFill>
                <a:srgbClr val="0070C0"/>
              </a:solidFill>
            </a:endParaRPr>
          </a:p>
        </p:txBody>
      </p:sp>
      <p:sp>
        <p:nvSpPr>
          <p:cNvPr id="18" name="Rectangle 17"/>
          <p:cNvSpPr/>
          <p:nvPr/>
        </p:nvSpPr>
        <p:spPr>
          <a:xfrm>
            <a:off x="4942103" y="2890514"/>
            <a:ext cx="1168400" cy="369332"/>
          </a:xfrm>
          <a:prstGeom prst="rect">
            <a:avLst/>
          </a:prstGeom>
        </p:spPr>
        <p:txBody>
          <a:bodyPr wrap="square">
            <a:spAutoFit/>
          </a:bodyPr>
          <a:lstStyle/>
          <a:p>
            <a:r>
              <a:rPr lang="en-GB" dirty="0">
                <a:solidFill>
                  <a:srgbClr val="0070C0"/>
                </a:solidFill>
              </a:rPr>
              <a:t>0</a:t>
            </a:r>
            <a:r>
              <a:rPr lang="en-GB" dirty="0" smtClean="0">
                <a:solidFill>
                  <a:srgbClr val="0070C0"/>
                </a:solidFill>
              </a:rPr>
              <a:t> * 1 </a:t>
            </a:r>
            <a:r>
              <a:rPr lang="en-GB" dirty="0">
                <a:solidFill>
                  <a:srgbClr val="0070C0"/>
                </a:solidFill>
              </a:rPr>
              <a:t>= </a:t>
            </a:r>
            <a:r>
              <a:rPr lang="en-GB" dirty="0" smtClean="0">
                <a:solidFill>
                  <a:srgbClr val="0070C0"/>
                </a:solidFill>
              </a:rPr>
              <a:t>0</a:t>
            </a:r>
            <a:endParaRPr lang="en-GB" dirty="0">
              <a:solidFill>
                <a:srgbClr val="0070C0"/>
              </a:solidFill>
            </a:endParaRPr>
          </a:p>
        </p:txBody>
      </p:sp>
      <p:sp>
        <p:nvSpPr>
          <p:cNvPr id="19" name="Rectangle 18"/>
          <p:cNvSpPr/>
          <p:nvPr/>
        </p:nvSpPr>
        <p:spPr>
          <a:xfrm>
            <a:off x="4942103" y="3287842"/>
            <a:ext cx="1168400" cy="369332"/>
          </a:xfrm>
          <a:prstGeom prst="rect">
            <a:avLst/>
          </a:prstGeom>
        </p:spPr>
        <p:txBody>
          <a:bodyPr wrap="square">
            <a:spAutoFit/>
          </a:bodyPr>
          <a:lstStyle/>
          <a:p>
            <a:r>
              <a:rPr lang="en-GB" dirty="0" smtClean="0">
                <a:solidFill>
                  <a:srgbClr val="0070C0"/>
                </a:solidFill>
              </a:rPr>
              <a:t>1 * </a:t>
            </a:r>
            <a:r>
              <a:rPr lang="en-GB" dirty="0">
                <a:solidFill>
                  <a:srgbClr val="0070C0"/>
                </a:solidFill>
              </a:rPr>
              <a:t>0</a:t>
            </a:r>
            <a:r>
              <a:rPr lang="en-GB" dirty="0" smtClean="0">
                <a:solidFill>
                  <a:srgbClr val="0070C0"/>
                </a:solidFill>
              </a:rPr>
              <a:t> </a:t>
            </a:r>
            <a:r>
              <a:rPr lang="en-GB" dirty="0">
                <a:solidFill>
                  <a:srgbClr val="0070C0"/>
                </a:solidFill>
              </a:rPr>
              <a:t>= </a:t>
            </a:r>
            <a:r>
              <a:rPr lang="en-GB" dirty="0" smtClean="0">
                <a:solidFill>
                  <a:srgbClr val="0070C0"/>
                </a:solidFill>
              </a:rPr>
              <a:t>0</a:t>
            </a:r>
            <a:endParaRPr lang="en-GB" dirty="0">
              <a:solidFill>
                <a:srgbClr val="0070C0"/>
              </a:solidFill>
            </a:endParaRPr>
          </a:p>
        </p:txBody>
      </p:sp>
      <p:sp>
        <p:nvSpPr>
          <p:cNvPr id="20" name="Rectangle 19"/>
          <p:cNvSpPr/>
          <p:nvPr/>
        </p:nvSpPr>
        <p:spPr>
          <a:xfrm>
            <a:off x="4942103" y="3685170"/>
            <a:ext cx="1168400" cy="369332"/>
          </a:xfrm>
          <a:prstGeom prst="rect">
            <a:avLst/>
          </a:prstGeom>
        </p:spPr>
        <p:txBody>
          <a:bodyPr wrap="square">
            <a:spAutoFit/>
          </a:bodyPr>
          <a:lstStyle/>
          <a:p>
            <a:r>
              <a:rPr lang="en-GB" dirty="0" smtClean="0">
                <a:solidFill>
                  <a:srgbClr val="0070C0"/>
                </a:solidFill>
              </a:rPr>
              <a:t>1 * 1 </a:t>
            </a:r>
            <a:r>
              <a:rPr lang="en-GB" dirty="0">
                <a:solidFill>
                  <a:srgbClr val="0070C0"/>
                </a:solidFill>
              </a:rPr>
              <a:t>= </a:t>
            </a:r>
            <a:r>
              <a:rPr lang="en-GB" dirty="0" smtClean="0">
                <a:solidFill>
                  <a:srgbClr val="0070C0"/>
                </a:solidFill>
              </a:rPr>
              <a:t>1</a:t>
            </a:r>
            <a:endParaRPr lang="en-GB" dirty="0">
              <a:solidFill>
                <a:srgbClr val="0070C0"/>
              </a:solidFill>
            </a:endParaRPr>
          </a:p>
        </p:txBody>
      </p:sp>
      <p:grpSp>
        <p:nvGrpSpPr>
          <p:cNvPr id="35" name="Group 34"/>
          <p:cNvGrpSpPr/>
          <p:nvPr/>
        </p:nvGrpSpPr>
        <p:grpSpPr>
          <a:xfrm>
            <a:off x="5718362" y="698249"/>
            <a:ext cx="2285371" cy="902495"/>
            <a:chOff x="5565962" y="742699"/>
            <a:chExt cx="2285371" cy="902495"/>
          </a:xfrm>
        </p:grpSpPr>
        <p:cxnSp>
          <p:nvCxnSpPr>
            <p:cNvPr id="24" name="Straight Connector 23"/>
            <p:cNvCxnSpPr/>
            <p:nvPr/>
          </p:nvCxnSpPr>
          <p:spPr>
            <a:xfrm>
              <a:off x="5884628" y="956420"/>
              <a:ext cx="44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887168" y="1444100"/>
              <a:ext cx="4495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180275" y="1202800"/>
              <a:ext cx="40289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565962" y="742699"/>
              <a:ext cx="333746" cy="400110"/>
            </a:xfrm>
            <a:prstGeom prst="rect">
              <a:avLst/>
            </a:prstGeom>
            <a:noFill/>
          </p:spPr>
          <p:txBody>
            <a:bodyPr wrap="none" rtlCol="0">
              <a:spAutoFit/>
            </a:bodyPr>
            <a:lstStyle/>
            <a:p>
              <a:r>
                <a:rPr lang="en-GB" sz="2000" dirty="0" smtClean="0"/>
                <a:t>A</a:t>
              </a:r>
              <a:endParaRPr lang="en-GB" sz="2000" dirty="0"/>
            </a:p>
          </p:txBody>
        </p:sp>
        <p:sp>
          <p:nvSpPr>
            <p:cNvPr id="28" name="TextBox 27"/>
            <p:cNvSpPr txBox="1"/>
            <p:nvPr/>
          </p:nvSpPr>
          <p:spPr>
            <a:xfrm>
              <a:off x="5566149" y="1245084"/>
              <a:ext cx="324128" cy="400110"/>
            </a:xfrm>
            <a:prstGeom prst="rect">
              <a:avLst/>
            </a:prstGeom>
            <a:noFill/>
          </p:spPr>
          <p:txBody>
            <a:bodyPr wrap="none" rtlCol="0">
              <a:spAutoFit/>
            </a:bodyPr>
            <a:lstStyle/>
            <a:p>
              <a:r>
                <a:rPr lang="en-GB" sz="2000" dirty="0"/>
                <a:t>B</a:t>
              </a:r>
            </a:p>
          </p:txBody>
        </p:sp>
        <p:sp>
          <p:nvSpPr>
            <p:cNvPr id="29" name="TextBox 28"/>
            <p:cNvSpPr txBox="1"/>
            <p:nvPr/>
          </p:nvSpPr>
          <p:spPr>
            <a:xfrm>
              <a:off x="7546441" y="1005598"/>
              <a:ext cx="304892" cy="400110"/>
            </a:xfrm>
            <a:prstGeom prst="rect">
              <a:avLst/>
            </a:prstGeom>
            <a:noFill/>
          </p:spPr>
          <p:txBody>
            <a:bodyPr wrap="none" rtlCol="0">
              <a:spAutoFit/>
            </a:bodyPr>
            <a:lstStyle/>
            <a:p>
              <a:r>
                <a:rPr lang="en-GB" sz="2000" dirty="0" smtClean="0"/>
                <a:t>Z</a:t>
              </a:r>
              <a:endParaRPr lang="en-GB" sz="2000" dirty="0"/>
            </a:p>
          </p:txBody>
        </p:sp>
        <p:pic>
          <p:nvPicPr>
            <p:cNvPr id="3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4526" y="778074"/>
              <a:ext cx="853634" cy="8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6" name="Rectangle 35"/>
          <p:cNvSpPr/>
          <p:nvPr/>
        </p:nvSpPr>
        <p:spPr>
          <a:xfrm>
            <a:off x="933450" y="4426634"/>
            <a:ext cx="3505200" cy="646331"/>
          </a:xfrm>
          <a:prstGeom prst="rect">
            <a:avLst/>
          </a:prstGeom>
        </p:spPr>
        <p:txBody>
          <a:bodyPr wrap="square">
            <a:spAutoFit/>
          </a:bodyPr>
          <a:lstStyle/>
          <a:p>
            <a:r>
              <a:rPr lang="en-GB" dirty="0"/>
              <a:t>Boolean addition corresponds to the logical function of an OR gate</a:t>
            </a:r>
          </a:p>
        </p:txBody>
      </p:sp>
      <p:sp>
        <p:nvSpPr>
          <p:cNvPr id="37" name="Rectangle 36"/>
          <p:cNvSpPr/>
          <p:nvPr/>
        </p:nvSpPr>
        <p:spPr>
          <a:xfrm>
            <a:off x="4940300" y="4426634"/>
            <a:ext cx="3924300" cy="646331"/>
          </a:xfrm>
          <a:prstGeom prst="rect">
            <a:avLst/>
          </a:prstGeom>
        </p:spPr>
        <p:txBody>
          <a:bodyPr wrap="square">
            <a:spAutoFit/>
          </a:bodyPr>
          <a:lstStyle/>
          <a:p>
            <a:r>
              <a:rPr lang="en-GB" dirty="0"/>
              <a:t>Boolean multiplication corresponds to the logical function of an AND gate</a:t>
            </a:r>
          </a:p>
        </p:txBody>
      </p:sp>
      <p:graphicFrame>
        <p:nvGraphicFramePr>
          <p:cNvPr id="38" name="Table 37"/>
          <p:cNvGraphicFramePr>
            <a:graphicFrameLocks noGrp="1" noChangeAspect="1"/>
          </p:cNvGraphicFramePr>
          <p:nvPr>
            <p:extLst>
              <p:ext uri="{D42A27DB-BD31-4B8C-83A1-F6EECF244321}">
                <p14:modId xmlns:p14="http://schemas.microsoft.com/office/powerpoint/2010/main" val="2227741890"/>
              </p:ext>
            </p:extLst>
          </p:nvPr>
        </p:nvGraphicFramePr>
        <p:xfrm>
          <a:off x="6107906" y="2082800"/>
          <a:ext cx="1512093" cy="1981200"/>
        </p:xfrm>
        <a:graphic>
          <a:graphicData uri="http://schemas.openxmlformats.org/drawingml/2006/table">
            <a:tbl>
              <a:tblPr firstRow="1" bandRow="1">
                <a:tableStyleId>{5C22544A-7EE6-4342-B048-85BDC9FD1C3A}</a:tableStyleId>
              </a:tblPr>
              <a:tblGrid>
                <a:gridCol w="504031"/>
                <a:gridCol w="504031"/>
                <a:gridCol w="504031"/>
              </a:tblGrid>
              <a:tr h="396240">
                <a:tc>
                  <a:txBody>
                    <a:bodyPr/>
                    <a:lstStyle/>
                    <a:p>
                      <a:pPr algn="ctr"/>
                      <a:r>
                        <a:rPr lang="en-GB" sz="1800" dirty="0" smtClean="0"/>
                        <a:t>A</a:t>
                      </a:r>
                      <a:endParaRPr lang="en-GB" sz="1800" dirty="0"/>
                    </a:p>
                  </a:txBody>
                  <a:tcPr marL="54008" marR="54008" marT="27004" marB="27004" anchor="ctr"/>
                </a:tc>
                <a:tc>
                  <a:txBody>
                    <a:bodyPr/>
                    <a:lstStyle/>
                    <a:p>
                      <a:pPr algn="ctr"/>
                      <a:r>
                        <a:rPr lang="en-GB" sz="1800" dirty="0" smtClean="0"/>
                        <a:t>B</a:t>
                      </a:r>
                      <a:endParaRPr lang="en-GB" sz="1800" dirty="0"/>
                    </a:p>
                  </a:txBody>
                  <a:tcPr marL="54008" marR="54008" marT="27004" marB="27004" anchor="ctr"/>
                </a:tc>
                <a:tc>
                  <a:txBody>
                    <a:bodyPr/>
                    <a:lstStyle/>
                    <a:p>
                      <a:pPr algn="ctr"/>
                      <a:r>
                        <a:rPr lang="en-GB" sz="1800" dirty="0" smtClean="0"/>
                        <a:t>Z</a:t>
                      </a:r>
                      <a:endParaRPr lang="en-GB" sz="1800" dirty="0"/>
                    </a:p>
                  </a:txBody>
                  <a:tcPr marL="54008" marR="54008" marT="27004" marB="27004" anchor="ctr"/>
                </a:tc>
              </a:tr>
              <a:tr h="396240">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r>
              <a:tr h="396240">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r>
              <a:tr h="396240">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0</a:t>
                      </a:r>
                      <a:endParaRPr lang="en-GB" sz="1800" b="0" dirty="0">
                        <a:solidFill>
                          <a:schemeClr val="tx1"/>
                        </a:solidFill>
                      </a:endParaRPr>
                    </a:p>
                  </a:txBody>
                  <a:tcPr marL="54008" marR="54008" marT="27004" marB="27004" anchor="ctr">
                    <a:solidFill>
                      <a:schemeClr val="tx2">
                        <a:lumMod val="20000"/>
                        <a:lumOff val="80000"/>
                      </a:schemeClr>
                    </a:solidFill>
                  </a:tcPr>
                </a:tc>
              </a:tr>
              <a:tr h="396240">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800" b="0" dirty="0" smtClean="0">
                          <a:solidFill>
                            <a:schemeClr val="tx1"/>
                          </a:solidFill>
                        </a:rPr>
                        <a:t>1</a:t>
                      </a:r>
                      <a:endParaRPr lang="en-GB" sz="1800" b="0" dirty="0">
                        <a:solidFill>
                          <a:schemeClr val="tx1"/>
                        </a:solidFill>
                      </a:endParaRPr>
                    </a:p>
                  </a:txBody>
                  <a:tcPr marL="54008" marR="54008" marT="27004" marB="27004" anchor="ctr">
                    <a:solidFill>
                      <a:schemeClr val="tx2">
                        <a:lumMod val="20000"/>
                        <a:lumOff val="80000"/>
                      </a:schemeClr>
                    </a:solidFill>
                  </a:tcPr>
                </a:tc>
              </a:tr>
            </a:tbl>
          </a:graphicData>
        </a:graphic>
      </p:graphicFrame>
    </p:spTree>
    <p:extLst>
      <p:ext uri="{BB962C8B-B14F-4D97-AF65-F5344CB8AC3E}">
        <p14:creationId xmlns:p14="http://schemas.microsoft.com/office/powerpoint/2010/main" val="897631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par>
                                <p:cTn id="61" presetID="10"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7" grpId="0"/>
      <p:bldP spid="18" grpId="0"/>
      <p:bldP spid="19" grpId="0"/>
      <p:bldP spid="20"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73425" y="813359"/>
            <a:ext cx="1788882" cy="369332"/>
          </a:xfrm>
          <a:prstGeom prst="rect">
            <a:avLst/>
          </a:prstGeom>
        </p:spPr>
        <p:txBody>
          <a:bodyPr wrap="square">
            <a:spAutoFit/>
          </a:bodyPr>
          <a:lstStyle/>
          <a:p>
            <a:r>
              <a:rPr lang="en-GB" dirty="0" smtClean="0"/>
              <a:t>(5 </a:t>
            </a:r>
            <a:r>
              <a:rPr lang="en-GB" dirty="0"/>
              <a:t>+ </a:t>
            </a:r>
            <a:r>
              <a:rPr lang="en-GB" dirty="0" smtClean="0"/>
              <a:t>2) + 3 = 10</a:t>
            </a:r>
            <a:endParaRPr lang="en-GB" dirty="0"/>
          </a:p>
        </p:txBody>
      </p:sp>
      <p:sp>
        <p:nvSpPr>
          <p:cNvPr id="5" name="Rectangle 4"/>
          <p:cNvSpPr/>
          <p:nvPr/>
        </p:nvSpPr>
        <p:spPr>
          <a:xfrm>
            <a:off x="3273425" y="813359"/>
            <a:ext cx="1738082" cy="369332"/>
          </a:xfrm>
          <a:prstGeom prst="rect">
            <a:avLst/>
          </a:prstGeom>
        </p:spPr>
        <p:txBody>
          <a:bodyPr wrap="square">
            <a:spAutoFit/>
          </a:bodyPr>
          <a:lstStyle/>
          <a:p>
            <a:r>
              <a:rPr lang="en-GB" dirty="0" smtClean="0"/>
              <a:t>5 </a:t>
            </a:r>
            <a:r>
              <a:rPr lang="en-GB" dirty="0"/>
              <a:t>+ </a:t>
            </a:r>
            <a:r>
              <a:rPr lang="en-GB" dirty="0" smtClean="0"/>
              <a:t>(2 + 3) = 10</a:t>
            </a:r>
            <a:endParaRPr lang="en-GB" dirty="0"/>
          </a:p>
        </p:txBody>
      </p:sp>
      <p:sp>
        <p:nvSpPr>
          <p:cNvPr id="6" name="Rectangle 5"/>
          <p:cNvSpPr/>
          <p:nvPr/>
        </p:nvSpPr>
        <p:spPr>
          <a:xfrm>
            <a:off x="3273425" y="813359"/>
            <a:ext cx="2512782" cy="369332"/>
          </a:xfrm>
          <a:prstGeom prst="rect">
            <a:avLst/>
          </a:prstGeom>
        </p:spPr>
        <p:txBody>
          <a:bodyPr wrap="square">
            <a:spAutoFit/>
          </a:bodyPr>
          <a:lstStyle/>
          <a:p>
            <a:r>
              <a:rPr lang="en-GB" dirty="0" smtClean="0">
                <a:solidFill>
                  <a:srgbClr val="00B050"/>
                </a:solidFill>
              </a:rPr>
              <a:t>a + (b + c) </a:t>
            </a:r>
            <a:r>
              <a:rPr lang="en-GB" dirty="0">
                <a:solidFill>
                  <a:srgbClr val="00B050"/>
                </a:solidFill>
              </a:rPr>
              <a:t>= (</a:t>
            </a:r>
            <a:r>
              <a:rPr lang="en-GB" dirty="0" smtClean="0">
                <a:solidFill>
                  <a:srgbClr val="00B050"/>
                </a:solidFill>
              </a:rPr>
              <a:t>a + b) + c</a:t>
            </a:r>
            <a:endParaRPr lang="en-GB" dirty="0">
              <a:solidFill>
                <a:srgbClr val="00B050"/>
              </a:solidFill>
            </a:endParaRPr>
          </a:p>
        </p:txBody>
      </p:sp>
      <p:sp>
        <p:nvSpPr>
          <p:cNvPr id="7" name="Rectangle 6"/>
          <p:cNvSpPr/>
          <p:nvPr/>
        </p:nvSpPr>
        <p:spPr>
          <a:xfrm>
            <a:off x="3273425" y="1204287"/>
            <a:ext cx="1801582" cy="369332"/>
          </a:xfrm>
          <a:prstGeom prst="rect">
            <a:avLst/>
          </a:prstGeom>
        </p:spPr>
        <p:txBody>
          <a:bodyPr wrap="square">
            <a:spAutoFit/>
          </a:bodyPr>
          <a:lstStyle/>
          <a:p>
            <a:r>
              <a:rPr lang="en-GB" dirty="0" smtClean="0"/>
              <a:t>(5 * 2) * 3 = 30</a:t>
            </a:r>
            <a:endParaRPr lang="en-GB" dirty="0"/>
          </a:p>
        </p:txBody>
      </p:sp>
      <p:sp>
        <p:nvSpPr>
          <p:cNvPr id="8" name="Rectangle 7"/>
          <p:cNvSpPr/>
          <p:nvPr/>
        </p:nvSpPr>
        <p:spPr>
          <a:xfrm>
            <a:off x="3273425" y="1204287"/>
            <a:ext cx="1738082" cy="369332"/>
          </a:xfrm>
          <a:prstGeom prst="rect">
            <a:avLst/>
          </a:prstGeom>
        </p:spPr>
        <p:txBody>
          <a:bodyPr wrap="square">
            <a:spAutoFit/>
          </a:bodyPr>
          <a:lstStyle/>
          <a:p>
            <a:r>
              <a:rPr lang="en-GB" dirty="0" smtClean="0"/>
              <a:t>5 * (2 * 3) = 30</a:t>
            </a:r>
            <a:endParaRPr lang="en-GB" dirty="0"/>
          </a:p>
        </p:txBody>
      </p:sp>
      <p:sp>
        <p:nvSpPr>
          <p:cNvPr id="9" name="Rectangle 8"/>
          <p:cNvSpPr/>
          <p:nvPr/>
        </p:nvSpPr>
        <p:spPr>
          <a:xfrm>
            <a:off x="3273425" y="1204287"/>
            <a:ext cx="2461982" cy="369332"/>
          </a:xfrm>
          <a:prstGeom prst="rect">
            <a:avLst/>
          </a:prstGeom>
        </p:spPr>
        <p:txBody>
          <a:bodyPr wrap="square">
            <a:spAutoFit/>
          </a:bodyPr>
          <a:lstStyle/>
          <a:p>
            <a:r>
              <a:rPr lang="en-GB" dirty="0" smtClean="0">
                <a:solidFill>
                  <a:srgbClr val="00B050"/>
                </a:solidFill>
              </a:rPr>
              <a:t>a (b c</a:t>
            </a:r>
            <a:r>
              <a:rPr lang="en-GB" dirty="0">
                <a:solidFill>
                  <a:srgbClr val="00B050"/>
                </a:solidFill>
              </a:rPr>
              <a:t>) </a:t>
            </a:r>
            <a:r>
              <a:rPr lang="en-GB" dirty="0" smtClean="0">
                <a:solidFill>
                  <a:srgbClr val="00B050"/>
                </a:solidFill>
              </a:rPr>
              <a:t>= </a:t>
            </a:r>
            <a:r>
              <a:rPr lang="en-GB" dirty="0">
                <a:solidFill>
                  <a:srgbClr val="00B050"/>
                </a:solidFill>
              </a:rPr>
              <a:t>(</a:t>
            </a:r>
            <a:r>
              <a:rPr lang="en-GB" dirty="0" smtClean="0">
                <a:solidFill>
                  <a:srgbClr val="00B050"/>
                </a:solidFill>
              </a:rPr>
              <a:t>a b) c</a:t>
            </a:r>
            <a:endParaRPr lang="en-GB" dirty="0">
              <a:solidFill>
                <a:srgbClr val="00B050"/>
              </a:solidFill>
            </a:endParaRPr>
          </a:p>
        </p:txBody>
      </p:sp>
      <p:sp>
        <p:nvSpPr>
          <p:cNvPr id="10" name="Rectangle 9"/>
          <p:cNvSpPr/>
          <p:nvPr/>
        </p:nvSpPr>
        <p:spPr>
          <a:xfrm>
            <a:off x="3273425" y="813359"/>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11" name="Rectangle 10"/>
          <p:cNvSpPr/>
          <p:nvPr/>
        </p:nvSpPr>
        <p:spPr>
          <a:xfrm>
            <a:off x="3273425" y="1204287"/>
            <a:ext cx="2476500" cy="369332"/>
          </a:xfrm>
          <a:prstGeom prst="rect">
            <a:avLst/>
          </a:prstGeom>
        </p:spPr>
        <p:txBody>
          <a:bodyPr wrap="square">
            <a:spAutoFit/>
          </a:bodyPr>
          <a:lstStyle/>
          <a:p>
            <a:r>
              <a:rPr lang="en-GB" dirty="0">
                <a:solidFill>
                  <a:srgbClr val="0070C0"/>
                </a:solidFill>
              </a:rPr>
              <a:t>(</a:t>
            </a:r>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13" name="Rectangle 12"/>
          <p:cNvSpPr/>
          <p:nvPr/>
        </p:nvSpPr>
        <p:spPr>
          <a:xfrm>
            <a:off x="3273425" y="2095180"/>
            <a:ext cx="1738082" cy="369332"/>
          </a:xfrm>
          <a:prstGeom prst="rect">
            <a:avLst/>
          </a:prstGeom>
        </p:spPr>
        <p:txBody>
          <a:bodyPr wrap="square">
            <a:spAutoFit/>
          </a:bodyPr>
          <a:lstStyle/>
          <a:p>
            <a:r>
              <a:rPr lang="en-GB" dirty="0"/>
              <a:t>8</a:t>
            </a:r>
            <a:r>
              <a:rPr lang="en-GB" dirty="0" smtClean="0"/>
              <a:t> </a:t>
            </a:r>
            <a:r>
              <a:rPr lang="en-GB" dirty="0"/>
              <a:t>+ 4</a:t>
            </a:r>
            <a:r>
              <a:rPr lang="en-GB" dirty="0" smtClean="0"/>
              <a:t> = 12</a:t>
            </a:r>
            <a:endParaRPr lang="en-GB" dirty="0"/>
          </a:p>
        </p:txBody>
      </p:sp>
      <p:sp>
        <p:nvSpPr>
          <p:cNvPr id="16" name="Rectangle 15"/>
          <p:cNvSpPr/>
          <p:nvPr/>
        </p:nvSpPr>
        <p:spPr>
          <a:xfrm>
            <a:off x="3273425" y="2095180"/>
            <a:ext cx="1738082" cy="369332"/>
          </a:xfrm>
          <a:prstGeom prst="rect">
            <a:avLst/>
          </a:prstGeom>
        </p:spPr>
        <p:txBody>
          <a:bodyPr wrap="square">
            <a:spAutoFit/>
          </a:bodyPr>
          <a:lstStyle/>
          <a:p>
            <a:r>
              <a:rPr lang="en-GB" dirty="0" smtClean="0"/>
              <a:t>4 </a:t>
            </a:r>
            <a:r>
              <a:rPr lang="en-GB" dirty="0"/>
              <a:t>+ </a:t>
            </a:r>
            <a:r>
              <a:rPr lang="en-GB" dirty="0" smtClean="0"/>
              <a:t>8 = 12</a:t>
            </a:r>
            <a:endParaRPr lang="en-GB" dirty="0"/>
          </a:p>
        </p:txBody>
      </p:sp>
      <p:sp>
        <p:nvSpPr>
          <p:cNvPr id="17" name="Rectangle 16"/>
          <p:cNvSpPr/>
          <p:nvPr/>
        </p:nvSpPr>
        <p:spPr>
          <a:xfrm>
            <a:off x="3273425" y="2095180"/>
            <a:ext cx="2461982" cy="369332"/>
          </a:xfrm>
          <a:prstGeom prst="rect">
            <a:avLst/>
          </a:prstGeom>
        </p:spPr>
        <p:txBody>
          <a:bodyPr wrap="square">
            <a:spAutoFit/>
          </a:bodyPr>
          <a:lstStyle/>
          <a:p>
            <a:r>
              <a:rPr lang="en-GB" dirty="0" smtClean="0">
                <a:solidFill>
                  <a:srgbClr val="00B050"/>
                </a:solidFill>
              </a:rPr>
              <a:t>a + b = b + a</a:t>
            </a:r>
            <a:endParaRPr lang="en-GB" dirty="0">
              <a:solidFill>
                <a:srgbClr val="00B050"/>
              </a:solidFill>
            </a:endParaRPr>
          </a:p>
        </p:txBody>
      </p:sp>
      <p:sp>
        <p:nvSpPr>
          <p:cNvPr id="20" name="Rectangle 19"/>
          <p:cNvSpPr/>
          <p:nvPr/>
        </p:nvSpPr>
        <p:spPr>
          <a:xfrm>
            <a:off x="3273425" y="2095180"/>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23" name="Rectangle 22"/>
          <p:cNvSpPr/>
          <p:nvPr/>
        </p:nvSpPr>
        <p:spPr>
          <a:xfrm>
            <a:off x="3273425" y="2478428"/>
            <a:ext cx="1738082" cy="369332"/>
          </a:xfrm>
          <a:prstGeom prst="rect">
            <a:avLst/>
          </a:prstGeom>
        </p:spPr>
        <p:txBody>
          <a:bodyPr wrap="square">
            <a:spAutoFit/>
          </a:bodyPr>
          <a:lstStyle/>
          <a:p>
            <a:r>
              <a:rPr lang="en-GB" dirty="0"/>
              <a:t>8</a:t>
            </a:r>
            <a:r>
              <a:rPr lang="en-GB" dirty="0" smtClean="0"/>
              <a:t> * </a:t>
            </a:r>
            <a:r>
              <a:rPr lang="en-GB" dirty="0"/>
              <a:t>4</a:t>
            </a:r>
            <a:r>
              <a:rPr lang="en-GB" dirty="0" smtClean="0"/>
              <a:t> = 32</a:t>
            </a:r>
            <a:endParaRPr lang="en-GB" dirty="0"/>
          </a:p>
        </p:txBody>
      </p:sp>
      <p:sp>
        <p:nvSpPr>
          <p:cNvPr id="24" name="Rectangle 23"/>
          <p:cNvSpPr/>
          <p:nvPr/>
        </p:nvSpPr>
        <p:spPr>
          <a:xfrm>
            <a:off x="3273425" y="2478428"/>
            <a:ext cx="1738082" cy="369332"/>
          </a:xfrm>
          <a:prstGeom prst="rect">
            <a:avLst/>
          </a:prstGeom>
        </p:spPr>
        <p:txBody>
          <a:bodyPr wrap="square">
            <a:spAutoFit/>
          </a:bodyPr>
          <a:lstStyle/>
          <a:p>
            <a:r>
              <a:rPr lang="en-GB" dirty="0" smtClean="0"/>
              <a:t>4 * 8 = 32</a:t>
            </a:r>
            <a:endParaRPr lang="en-GB" dirty="0"/>
          </a:p>
        </p:txBody>
      </p:sp>
      <p:sp>
        <p:nvSpPr>
          <p:cNvPr id="25" name="Rectangle 24"/>
          <p:cNvSpPr/>
          <p:nvPr/>
        </p:nvSpPr>
        <p:spPr>
          <a:xfrm>
            <a:off x="3273425" y="2478428"/>
            <a:ext cx="2461982" cy="369332"/>
          </a:xfrm>
          <a:prstGeom prst="rect">
            <a:avLst/>
          </a:prstGeom>
        </p:spPr>
        <p:txBody>
          <a:bodyPr wrap="square">
            <a:spAutoFit/>
          </a:bodyPr>
          <a:lstStyle/>
          <a:p>
            <a:r>
              <a:rPr lang="en-GB" dirty="0" smtClean="0">
                <a:solidFill>
                  <a:srgbClr val="00B050"/>
                </a:solidFill>
              </a:rPr>
              <a:t>a b = b a</a:t>
            </a:r>
            <a:endParaRPr lang="en-GB" dirty="0">
              <a:solidFill>
                <a:srgbClr val="00B050"/>
              </a:solidFill>
            </a:endParaRPr>
          </a:p>
        </p:txBody>
      </p:sp>
      <p:sp>
        <p:nvSpPr>
          <p:cNvPr id="26" name="Rectangle 25"/>
          <p:cNvSpPr/>
          <p:nvPr/>
        </p:nvSpPr>
        <p:spPr>
          <a:xfrm>
            <a:off x="3273425" y="2478428"/>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30" name="Rectangle 29"/>
          <p:cNvSpPr/>
          <p:nvPr/>
        </p:nvSpPr>
        <p:spPr>
          <a:xfrm>
            <a:off x="3273425" y="3357952"/>
            <a:ext cx="2962275" cy="369332"/>
          </a:xfrm>
          <a:prstGeom prst="rect">
            <a:avLst/>
          </a:prstGeom>
        </p:spPr>
        <p:txBody>
          <a:bodyPr wrap="square">
            <a:spAutoFit/>
          </a:bodyPr>
          <a:lstStyle/>
          <a:p>
            <a:r>
              <a:rPr lang="en-GB" dirty="0" smtClean="0">
                <a:solidFill>
                  <a:srgbClr val="0070C0"/>
                </a:solidFill>
              </a:rPr>
              <a:t>A ∧ (B ∨ C) = </a:t>
            </a:r>
            <a:r>
              <a:rPr lang="en-GB" dirty="0">
                <a:solidFill>
                  <a:srgbClr val="0070C0"/>
                </a:solidFill>
              </a:rPr>
              <a:t>(</a:t>
            </a:r>
            <a:r>
              <a:rPr lang="en-GB" dirty="0" smtClean="0">
                <a:solidFill>
                  <a:srgbClr val="0070C0"/>
                </a:solidFill>
              </a:rPr>
              <a:t>A ∧ B) ∨ (A ∧ C</a:t>
            </a:r>
            <a:r>
              <a:rPr lang="en-GB" dirty="0">
                <a:solidFill>
                  <a:srgbClr val="0070C0"/>
                </a:solidFill>
              </a:rPr>
              <a:t>)</a:t>
            </a:r>
          </a:p>
        </p:txBody>
      </p:sp>
      <p:grpSp>
        <p:nvGrpSpPr>
          <p:cNvPr id="3" name="Group 2"/>
          <p:cNvGrpSpPr/>
          <p:nvPr/>
        </p:nvGrpSpPr>
        <p:grpSpPr>
          <a:xfrm>
            <a:off x="3273425" y="3357952"/>
            <a:ext cx="2922357" cy="369332"/>
            <a:chOff x="304800" y="3357952"/>
            <a:chExt cx="2922357" cy="369332"/>
          </a:xfrm>
        </p:grpSpPr>
        <p:sp>
          <p:nvSpPr>
            <p:cNvPr id="27" name="Rectangle 26"/>
            <p:cNvSpPr/>
            <p:nvPr/>
          </p:nvSpPr>
          <p:spPr>
            <a:xfrm>
              <a:off x="1550756" y="3357952"/>
              <a:ext cx="1676401" cy="369332"/>
            </a:xfrm>
            <a:prstGeom prst="rect">
              <a:avLst/>
            </a:prstGeom>
          </p:spPr>
          <p:txBody>
            <a:bodyPr wrap="square">
              <a:spAutoFit/>
            </a:bodyPr>
            <a:lstStyle/>
            <a:p>
              <a:r>
                <a:rPr lang="en-GB" dirty="0" smtClean="0"/>
                <a:t>2 * 3 + 2 * 4</a:t>
              </a:r>
              <a:endParaRPr lang="en-GB" dirty="0"/>
            </a:p>
          </p:txBody>
        </p:sp>
        <p:sp>
          <p:nvSpPr>
            <p:cNvPr id="31" name="Rectangle 30"/>
            <p:cNvSpPr/>
            <p:nvPr/>
          </p:nvSpPr>
          <p:spPr>
            <a:xfrm>
              <a:off x="304800" y="3357952"/>
              <a:ext cx="1245957" cy="369332"/>
            </a:xfrm>
            <a:prstGeom prst="rect">
              <a:avLst/>
            </a:prstGeom>
          </p:spPr>
          <p:txBody>
            <a:bodyPr wrap="square">
              <a:spAutoFit/>
            </a:bodyPr>
            <a:lstStyle/>
            <a:p>
              <a:r>
                <a:rPr lang="en-GB" dirty="0" smtClean="0"/>
                <a:t>2 * (3 + 4)</a:t>
              </a:r>
              <a:endParaRPr lang="en-GB" dirty="0"/>
            </a:p>
          </p:txBody>
        </p:sp>
        <p:sp>
          <p:nvSpPr>
            <p:cNvPr id="32" name="Rectangle 31"/>
            <p:cNvSpPr/>
            <p:nvPr/>
          </p:nvSpPr>
          <p:spPr>
            <a:xfrm>
              <a:off x="1323976" y="3357952"/>
              <a:ext cx="436332" cy="369332"/>
            </a:xfrm>
            <a:prstGeom prst="rect">
              <a:avLst/>
            </a:prstGeom>
          </p:spPr>
          <p:txBody>
            <a:bodyPr wrap="square">
              <a:spAutoFit/>
            </a:bodyPr>
            <a:lstStyle/>
            <a:p>
              <a:r>
                <a:rPr lang="en-GB" dirty="0" smtClean="0"/>
                <a:t>=</a:t>
              </a:r>
              <a:endParaRPr lang="en-GB" dirty="0"/>
            </a:p>
          </p:txBody>
        </p:sp>
      </p:grpSp>
      <p:sp>
        <p:nvSpPr>
          <p:cNvPr id="28" name="Rectangle 27"/>
          <p:cNvSpPr/>
          <p:nvPr/>
        </p:nvSpPr>
        <p:spPr>
          <a:xfrm>
            <a:off x="3273425" y="3357952"/>
            <a:ext cx="3009900" cy="369332"/>
          </a:xfrm>
          <a:prstGeom prst="rect">
            <a:avLst/>
          </a:prstGeom>
        </p:spPr>
        <p:txBody>
          <a:bodyPr wrap="square">
            <a:spAutoFit/>
          </a:bodyPr>
          <a:lstStyle/>
          <a:p>
            <a:r>
              <a:rPr lang="en-GB" dirty="0">
                <a:solidFill>
                  <a:srgbClr val="00B050"/>
                </a:solidFill>
              </a:rPr>
              <a:t>a</a:t>
            </a:r>
            <a:r>
              <a:rPr lang="en-GB" dirty="0" smtClean="0">
                <a:solidFill>
                  <a:srgbClr val="00B050"/>
                </a:solidFill>
              </a:rPr>
              <a:t> (b + c) = (a b) + (a c)</a:t>
            </a:r>
            <a:endParaRPr lang="en-GB" dirty="0">
              <a:solidFill>
                <a:srgbClr val="00B050"/>
              </a:solidFill>
            </a:endParaRPr>
          </a:p>
        </p:txBody>
      </p:sp>
      <p:sp>
        <p:nvSpPr>
          <p:cNvPr id="14" name="TextBox 13"/>
          <p:cNvSpPr txBox="1"/>
          <p:nvPr/>
        </p:nvSpPr>
        <p:spPr>
          <a:xfrm>
            <a:off x="3273425" y="471065"/>
            <a:ext cx="1346779" cy="400110"/>
          </a:xfrm>
          <a:prstGeom prst="rect">
            <a:avLst/>
          </a:prstGeom>
          <a:noFill/>
        </p:spPr>
        <p:txBody>
          <a:bodyPr wrap="none" rtlCol="0">
            <a:spAutoFit/>
          </a:bodyPr>
          <a:lstStyle/>
          <a:p>
            <a:r>
              <a:rPr lang="en-GB" sz="2000" dirty="0" smtClean="0"/>
              <a:t>Associative</a:t>
            </a:r>
            <a:endParaRPr lang="en-GB" sz="2000" dirty="0"/>
          </a:p>
        </p:txBody>
      </p:sp>
      <p:sp>
        <p:nvSpPr>
          <p:cNvPr id="35" name="TextBox 34"/>
          <p:cNvSpPr txBox="1"/>
          <p:nvPr/>
        </p:nvSpPr>
        <p:spPr>
          <a:xfrm>
            <a:off x="3273425" y="1732745"/>
            <a:ext cx="1592103" cy="400110"/>
          </a:xfrm>
          <a:prstGeom prst="rect">
            <a:avLst/>
          </a:prstGeom>
          <a:noFill/>
        </p:spPr>
        <p:txBody>
          <a:bodyPr wrap="none" rtlCol="0">
            <a:spAutoFit/>
          </a:bodyPr>
          <a:lstStyle/>
          <a:p>
            <a:r>
              <a:rPr lang="en-GB" sz="2000" dirty="0" smtClean="0"/>
              <a:t>Commutative</a:t>
            </a:r>
            <a:endParaRPr lang="en-GB" sz="2000" dirty="0"/>
          </a:p>
        </p:txBody>
      </p:sp>
      <p:sp>
        <p:nvSpPr>
          <p:cNvPr id="37" name="TextBox 36"/>
          <p:cNvSpPr txBox="1"/>
          <p:nvPr/>
        </p:nvSpPr>
        <p:spPr>
          <a:xfrm>
            <a:off x="3273425" y="2994425"/>
            <a:ext cx="1391150" cy="400110"/>
          </a:xfrm>
          <a:prstGeom prst="rect">
            <a:avLst/>
          </a:prstGeom>
          <a:noFill/>
        </p:spPr>
        <p:txBody>
          <a:bodyPr wrap="none" rtlCol="0">
            <a:spAutoFit/>
          </a:bodyPr>
          <a:lstStyle/>
          <a:p>
            <a:r>
              <a:rPr lang="en-GB" sz="2000" dirty="0" smtClean="0"/>
              <a:t>Distributive</a:t>
            </a:r>
            <a:endParaRPr lang="en-GB" sz="2000" dirty="0"/>
          </a:p>
        </p:txBody>
      </p:sp>
      <p:grpSp>
        <p:nvGrpSpPr>
          <p:cNvPr id="18" name="Group 17"/>
          <p:cNvGrpSpPr/>
          <p:nvPr/>
        </p:nvGrpSpPr>
        <p:grpSpPr>
          <a:xfrm>
            <a:off x="4977471" y="1415457"/>
            <a:ext cx="2715953" cy="1161643"/>
            <a:chOff x="418171" y="329607"/>
            <a:chExt cx="2715953" cy="1161643"/>
          </a:xfrm>
        </p:grpSpPr>
        <p:cxnSp>
          <p:nvCxnSpPr>
            <p:cNvPr id="33" name="Straight Connector 32"/>
            <p:cNvCxnSpPr/>
            <p:nvPr/>
          </p:nvCxnSpPr>
          <p:spPr>
            <a:xfrm>
              <a:off x="680009" y="485656"/>
              <a:ext cx="9534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27833" y="329607"/>
              <a:ext cx="288862" cy="307777"/>
            </a:xfrm>
            <a:prstGeom prst="rect">
              <a:avLst/>
            </a:prstGeom>
            <a:noFill/>
            <a:ln w="12700">
              <a:noFill/>
            </a:ln>
          </p:spPr>
          <p:txBody>
            <a:bodyPr wrap="none" rtlCol="0">
              <a:spAutoFit/>
            </a:bodyPr>
            <a:lstStyle/>
            <a:p>
              <a:r>
                <a:rPr lang="en-GB" sz="1400" dirty="0" smtClean="0"/>
                <a:t>A</a:t>
              </a:r>
              <a:endParaRPr lang="en-GB" sz="1400" dirty="0"/>
            </a:p>
          </p:txBody>
        </p:sp>
        <p:pic>
          <p:nvPicPr>
            <p:cNvPr id="3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610" y="784357"/>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8" name="Straight Connector 37"/>
            <p:cNvCxnSpPr/>
            <p:nvPr/>
          </p:nvCxnSpPr>
          <p:spPr>
            <a:xfrm>
              <a:off x="671227" y="1333721"/>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632376" y="480771"/>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18171" y="754658"/>
              <a:ext cx="282450" cy="307777"/>
            </a:xfrm>
            <a:prstGeom prst="rect">
              <a:avLst/>
            </a:prstGeom>
            <a:noFill/>
            <a:ln w="12700">
              <a:noFill/>
            </a:ln>
          </p:spPr>
          <p:txBody>
            <a:bodyPr wrap="none" rtlCol="0">
              <a:spAutoFit/>
            </a:bodyPr>
            <a:lstStyle/>
            <a:p>
              <a:r>
                <a:rPr lang="en-GB" sz="1400" dirty="0"/>
                <a:t>B</a:t>
              </a:r>
            </a:p>
          </p:txBody>
        </p:sp>
        <p:sp>
          <p:nvSpPr>
            <p:cNvPr id="45" name="TextBox 44"/>
            <p:cNvSpPr txBox="1"/>
            <p:nvPr/>
          </p:nvSpPr>
          <p:spPr>
            <a:xfrm>
              <a:off x="420838" y="1183473"/>
              <a:ext cx="280846" cy="307777"/>
            </a:xfrm>
            <a:prstGeom prst="rect">
              <a:avLst/>
            </a:prstGeom>
            <a:noFill/>
            <a:ln w="12700">
              <a:noFill/>
            </a:ln>
          </p:spPr>
          <p:txBody>
            <a:bodyPr wrap="none" rtlCol="0">
              <a:spAutoFit/>
            </a:bodyPr>
            <a:lstStyle/>
            <a:p>
              <a:r>
                <a:rPr lang="en-GB" sz="1400" dirty="0"/>
                <a:t>C</a:t>
              </a:r>
            </a:p>
          </p:txBody>
        </p:sp>
        <p:sp>
          <p:nvSpPr>
            <p:cNvPr id="46" name="TextBox 45"/>
            <p:cNvSpPr txBox="1"/>
            <p:nvPr/>
          </p:nvSpPr>
          <p:spPr>
            <a:xfrm>
              <a:off x="2866102" y="768250"/>
              <a:ext cx="268022" cy="307777"/>
            </a:xfrm>
            <a:prstGeom prst="rect">
              <a:avLst/>
            </a:prstGeom>
            <a:noFill/>
            <a:ln w="12700">
              <a:noFill/>
            </a:ln>
          </p:spPr>
          <p:txBody>
            <a:bodyPr wrap="none" rtlCol="0">
              <a:spAutoFit/>
            </a:bodyPr>
            <a:lstStyle/>
            <a:p>
              <a:r>
                <a:rPr lang="en-GB" sz="1400" dirty="0"/>
                <a:t>Z</a:t>
              </a:r>
            </a:p>
          </p:txBody>
        </p:sp>
        <p:cxnSp>
          <p:nvCxnSpPr>
            <p:cNvPr id="47" name="Straight Connector 46"/>
            <p:cNvCxnSpPr/>
            <p:nvPr/>
          </p:nvCxnSpPr>
          <p:spPr>
            <a:xfrm>
              <a:off x="676943" y="910811"/>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3490" y="578617"/>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9" name="Straight Connector 38"/>
            <p:cNvCxnSpPr/>
            <p:nvPr/>
          </p:nvCxnSpPr>
          <p:spPr>
            <a:xfrm>
              <a:off x="1655931" y="1135715"/>
              <a:ext cx="3395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629931" y="726825"/>
              <a:ext cx="3665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10253" y="926164"/>
              <a:ext cx="30097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1421471" y="1454192"/>
            <a:ext cx="2715953" cy="1154730"/>
            <a:chOff x="418171" y="361992"/>
            <a:chExt cx="2715953" cy="1154730"/>
          </a:xfrm>
        </p:grpSpPr>
        <p:cxnSp>
          <p:nvCxnSpPr>
            <p:cNvPr id="50" name="Straight Connector 49"/>
            <p:cNvCxnSpPr/>
            <p:nvPr/>
          </p:nvCxnSpPr>
          <p:spPr>
            <a:xfrm flipV="1">
              <a:off x="680009" y="1363054"/>
              <a:ext cx="9534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427833" y="1208945"/>
              <a:ext cx="280846" cy="307777"/>
            </a:xfrm>
            <a:prstGeom prst="rect">
              <a:avLst/>
            </a:prstGeom>
            <a:noFill/>
            <a:ln w="12700">
              <a:noFill/>
            </a:ln>
          </p:spPr>
          <p:txBody>
            <a:bodyPr wrap="none" rtlCol="0">
              <a:spAutoFit/>
            </a:bodyPr>
            <a:lstStyle/>
            <a:p>
              <a:r>
                <a:rPr lang="en-GB" sz="1400" dirty="0"/>
                <a:t>C</a:t>
              </a:r>
            </a:p>
          </p:txBody>
        </p:sp>
        <p:pic>
          <p:nvPicPr>
            <p:cNvPr id="5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958610" y="361992"/>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3" name="Straight Connector 52"/>
            <p:cNvCxnSpPr/>
            <p:nvPr/>
          </p:nvCxnSpPr>
          <p:spPr>
            <a:xfrm flipV="1">
              <a:off x="671227" y="512608"/>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1632376" y="1115822"/>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18171" y="776274"/>
              <a:ext cx="282450" cy="307777"/>
            </a:xfrm>
            <a:prstGeom prst="rect">
              <a:avLst/>
            </a:prstGeom>
            <a:noFill/>
            <a:ln w="12700">
              <a:noFill/>
            </a:ln>
          </p:spPr>
          <p:txBody>
            <a:bodyPr wrap="none" rtlCol="0">
              <a:spAutoFit/>
            </a:bodyPr>
            <a:lstStyle/>
            <a:p>
              <a:r>
                <a:rPr lang="en-GB" sz="1400" dirty="0"/>
                <a:t>B</a:t>
              </a:r>
            </a:p>
          </p:txBody>
        </p:sp>
        <p:sp>
          <p:nvSpPr>
            <p:cNvPr id="56" name="TextBox 55"/>
            <p:cNvSpPr txBox="1"/>
            <p:nvPr/>
          </p:nvSpPr>
          <p:spPr>
            <a:xfrm>
              <a:off x="420838" y="362699"/>
              <a:ext cx="288862" cy="307777"/>
            </a:xfrm>
            <a:prstGeom prst="rect">
              <a:avLst/>
            </a:prstGeom>
            <a:noFill/>
            <a:ln w="12700">
              <a:noFill/>
            </a:ln>
          </p:spPr>
          <p:txBody>
            <a:bodyPr wrap="none" rtlCol="0">
              <a:spAutoFit/>
            </a:bodyPr>
            <a:lstStyle/>
            <a:p>
              <a:r>
                <a:rPr lang="en-GB" sz="1400" dirty="0"/>
                <a:t>A</a:t>
              </a:r>
            </a:p>
          </p:txBody>
        </p:sp>
        <p:sp>
          <p:nvSpPr>
            <p:cNvPr id="57" name="TextBox 56"/>
            <p:cNvSpPr txBox="1"/>
            <p:nvPr/>
          </p:nvSpPr>
          <p:spPr>
            <a:xfrm>
              <a:off x="2866102" y="770302"/>
              <a:ext cx="268022" cy="307777"/>
            </a:xfrm>
            <a:prstGeom prst="rect">
              <a:avLst/>
            </a:prstGeom>
            <a:noFill/>
            <a:ln w="12700">
              <a:noFill/>
            </a:ln>
          </p:spPr>
          <p:txBody>
            <a:bodyPr wrap="none" rtlCol="0">
              <a:spAutoFit/>
            </a:bodyPr>
            <a:lstStyle/>
            <a:p>
              <a:r>
                <a:rPr lang="en-GB" sz="1400" dirty="0"/>
                <a:t>Z</a:t>
              </a:r>
            </a:p>
          </p:txBody>
        </p:sp>
        <p:cxnSp>
          <p:nvCxnSpPr>
            <p:cNvPr id="58" name="Straight Connector 57"/>
            <p:cNvCxnSpPr/>
            <p:nvPr/>
          </p:nvCxnSpPr>
          <p:spPr>
            <a:xfrm flipV="1">
              <a:off x="676943" y="935518"/>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1903490" y="567732"/>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0" name="Straight Connector 59"/>
            <p:cNvCxnSpPr/>
            <p:nvPr/>
          </p:nvCxnSpPr>
          <p:spPr>
            <a:xfrm flipV="1">
              <a:off x="1655931" y="710614"/>
              <a:ext cx="3395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629931" y="1121885"/>
              <a:ext cx="3665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2610253" y="920165"/>
              <a:ext cx="30097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4964771" y="1821857"/>
            <a:ext cx="2715953" cy="1154023"/>
            <a:chOff x="392771" y="1821857"/>
            <a:chExt cx="2715953" cy="1154023"/>
          </a:xfrm>
        </p:grpSpPr>
        <p:pic>
          <p:nvPicPr>
            <p:cNvPr id="4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3196" y="2280420"/>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4" name="Straight Connector 63"/>
            <p:cNvCxnSpPr/>
            <p:nvPr/>
          </p:nvCxnSpPr>
          <p:spPr>
            <a:xfrm>
              <a:off x="654609" y="1977906"/>
              <a:ext cx="9534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02433" y="1821857"/>
              <a:ext cx="288862" cy="307777"/>
            </a:xfrm>
            <a:prstGeom prst="rect">
              <a:avLst/>
            </a:prstGeom>
            <a:noFill/>
            <a:ln w="12700">
              <a:noFill/>
            </a:ln>
          </p:spPr>
          <p:txBody>
            <a:bodyPr wrap="none" rtlCol="0">
              <a:spAutoFit/>
            </a:bodyPr>
            <a:lstStyle/>
            <a:p>
              <a:r>
                <a:rPr lang="en-GB" sz="1400" dirty="0" smtClean="0"/>
                <a:t>A</a:t>
              </a:r>
              <a:endParaRPr lang="en-GB" sz="1400" dirty="0"/>
            </a:p>
          </p:txBody>
        </p:sp>
        <p:cxnSp>
          <p:nvCxnSpPr>
            <p:cNvPr id="67" name="Straight Connector 66"/>
            <p:cNvCxnSpPr/>
            <p:nvPr/>
          </p:nvCxnSpPr>
          <p:spPr>
            <a:xfrm>
              <a:off x="645827" y="2825971"/>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606976" y="1973021"/>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392771" y="2246908"/>
              <a:ext cx="282450" cy="307777"/>
            </a:xfrm>
            <a:prstGeom prst="rect">
              <a:avLst/>
            </a:prstGeom>
            <a:noFill/>
            <a:ln w="12700">
              <a:noFill/>
            </a:ln>
          </p:spPr>
          <p:txBody>
            <a:bodyPr wrap="none" rtlCol="0">
              <a:spAutoFit/>
            </a:bodyPr>
            <a:lstStyle/>
            <a:p>
              <a:r>
                <a:rPr lang="en-GB" sz="1400" dirty="0"/>
                <a:t>B</a:t>
              </a:r>
            </a:p>
          </p:txBody>
        </p:sp>
        <p:sp>
          <p:nvSpPr>
            <p:cNvPr id="70" name="TextBox 69"/>
            <p:cNvSpPr txBox="1"/>
            <p:nvPr/>
          </p:nvSpPr>
          <p:spPr>
            <a:xfrm>
              <a:off x="395438" y="2668103"/>
              <a:ext cx="280846" cy="307777"/>
            </a:xfrm>
            <a:prstGeom prst="rect">
              <a:avLst/>
            </a:prstGeom>
            <a:noFill/>
            <a:ln w="12700">
              <a:noFill/>
            </a:ln>
          </p:spPr>
          <p:txBody>
            <a:bodyPr wrap="none" rtlCol="0">
              <a:spAutoFit/>
            </a:bodyPr>
            <a:lstStyle/>
            <a:p>
              <a:r>
                <a:rPr lang="en-GB" sz="1400" dirty="0"/>
                <a:t>C</a:t>
              </a:r>
            </a:p>
          </p:txBody>
        </p:sp>
        <p:sp>
          <p:nvSpPr>
            <p:cNvPr id="71" name="TextBox 70"/>
            <p:cNvSpPr txBox="1"/>
            <p:nvPr/>
          </p:nvSpPr>
          <p:spPr>
            <a:xfrm>
              <a:off x="2840702" y="2260500"/>
              <a:ext cx="268022" cy="307777"/>
            </a:xfrm>
            <a:prstGeom prst="rect">
              <a:avLst/>
            </a:prstGeom>
            <a:noFill/>
            <a:ln w="12700">
              <a:noFill/>
            </a:ln>
          </p:spPr>
          <p:txBody>
            <a:bodyPr wrap="none" rtlCol="0">
              <a:spAutoFit/>
            </a:bodyPr>
            <a:lstStyle/>
            <a:p>
              <a:r>
                <a:rPr lang="en-GB" sz="1400" dirty="0"/>
                <a:t>Z</a:t>
              </a:r>
            </a:p>
          </p:txBody>
        </p:sp>
        <p:cxnSp>
          <p:nvCxnSpPr>
            <p:cNvPr id="72" name="Straight Connector 71"/>
            <p:cNvCxnSpPr/>
            <p:nvPr/>
          </p:nvCxnSpPr>
          <p:spPr>
            <a:xfrm>
              <a:off x="656305" y="2403061"/>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738327" y="2623202"/>
              <a:ext cx="2333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4531" y="2219075"/>
              <a:ext cx="3665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678917" y="2418414"/>
              <a:ext cx="2069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0933" y="2097857"/>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7" name="Group 106"/>
          <p:cNvGrpSpPr/>
          <p:nvPr/>
        </p:nvGrpSpPr>
        <p:grpSpPr>
          <a:xfrm>
            <a:off x="1421471" y="1821213"/>
            <a:ext cx="2715953" cy="1154023"/>
            <a:chOff x="392771" y="3103913"/>
            <a:chExt cx="2715953" cy="1154023"/>
          </a:xfrm>
        </p:grpSpPr>
        <p:pic>
          <p:nvPicPr>
            <p:cNvPr id="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1023196" y="3109637"/>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5" name="Straight Connector 94"/>
            <p:cNvCxnSpPr/>
            <p:nvPr/>
          </p:nvCxnSpPr>
          <p:spPr>
            <a:xfrm flipV="1">
              <a:off x="654609" y="4101887"/>
              <a:ext cx="9534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402433" y="3950159"/>
              <a:ext cx="280846" cy="307777"/>
            </a:xfrm>
            <a:prstGeom prst="rect">
              <a:avLst/>
            </a:prstGeom>
            <a:noFill/>
            <a:ln w="12700">
              <a:noFill/>
            </a:ln>
          </p:spPr>
          <p:txBody>
            <a:bodyPr wrap="none" rtlCol="0">
              <a:spAutoFit/>
            </a:bodyPr>
            <a:lstStyle/>
            <a:p>
              <a:r>
                <a:rPr lang="en-GB" sz="1400" dirty="0"/>
                <a:t>C</a:t>
              </a:r>
            </a:p>
          </p:txBody>
        </p:sp>
        <p:cxnSp>
          <p:nvCxnSpPr>
            <p:cNvPr id="97" name="Straight Connector 96"/>
            <p:cNvCxnSpPr/>
            <p:nvPr/>
          </p:nvCxnSpPr>
          <p:spPr>
            <a:xfrm flipV="1">
              <a:off x="645827" y="3253822"/>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1606976" y="3857036"/>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392771" y="3525108"/>
              <a:ext cx="282450" cy="307777"/>
            </a:xfrm>
            <a:prstGeom prst="rect">
              <a:avLst/>
            </a:prstGeom>
            <a:noFill/>
            <a:ln w="12700">
              <a:noFill/>
            </a:ln>
          </p:spPr>
          <p:txBody>
            <a:bodyPr wrap="none" rtlCol="0">
              <a:spAutoFit/>
            </a:bodyPr>
            <a:lstStyle/>
            <a:p>
              <a:r>
                <a:rPr lang="en-GB" sz="1400" dirty="0"/>
                <a:t>B</a:t>
              </a:r>
            </a:p>
          </p:txBody>
        </p:sp>
        <p:sp>
          <p:nvSpPr>
            <p:cNvPr id="100" name="TextBox 99"/>
            <p:cNvSpPr txBox="1"/>
            <p:nvPr/>
          </p:nvSpPr>
          <p:spPr>
            <a:xfrm>
              <a:off x="395438" y="3103913"/>
              <a:ext cx="288862" cy="307777"/>
            </a:xfrm>
            <a:prstGeom prst="rect">
              <a:avLst/>
            </a:prstGeom>
            <a:noFill/>
            <a:ln w="12700">
              <a:noFill/>
            </a:ln>
          </p:spPr>
          <p:txBody>
            <a:bodyPr wrap="none" rtlCol="0">
              <a:spAutoFit/>
            </a:bodyPr>
            <a:lstStyle/>
            <a:p>
              <a:r>
                <a:rPr lang="en-GB" sz="1400" dirty="0"/>
                <a:t>A</a:t>
              </a:r>
            </a:p>
          </p:txBody>
        </p:sp>
        <p:sp>
          <p:nvSpPr>
            <p:cNvPr id="101" name="TextBox 100"/>
            <p:cNvSpPr txBox="1"/>
            <p:nvPr/>
          </p:nvSpPr>
          <p:spPr>
            <a:xfrm>
              <a:off x="2840702" y="3503896"/>
              <a:ext cx="268022" cy="307777"/>
            </a:xfrm>
            <a:prstGeom prst="rect">
              <a:avLst/>
            </a:prstGeom>
            <a:noFill/>
            <a:ln w="12700">
              <a:noFill/>
            </a:ln>
          </p:spPr>
          <p:txBody>
            <a:bodyPr wrap="none" rtlCol="0">
              <a:spAutoFit/>
            </a:bodyPr>
            <a:lstStyle/>
            <a:p>
              <a:r>
                <a:rPr lang="en-GB" sz="1400" dirty="0"/>
                <a:t>Z</a:t>
              </a:r>
            </a:p>
          </p:txBody>
        </p:sp>
        <p:cxnSp>
          <p:nvCxnSpPr>
            <p:cNvPr id="102" name="Straight Connector 101"/>
            <p:cNvCxnSpPr/>
            <p:nvPr/>
          </p:nvCxnSpPr>
          <p:spPr>
            <a:xfrm flipV="1">
              <a:off x="656305" y="3676732"/>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1738327" y="3456591"/>
              <a:ext cx="2333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1604531" y="3865481"/>
              <a:ext cx="3665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2677332" y="3661379"/>
              <a:ext cx="1966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1970933" y="3292200"/>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4" name="Group 123"/>
          <p:cNvGrpSpPr/>
          <p:nvPr/>
        </p:nvGrpSpPr>
        <p:grpSpPr>
          <a:xfrm>
            <a:off x="2326346" y="2753695"/>
            <a:ext cx="1820603" cy="729679"/>
            <a:chOff x="2754971" y="4115770"/>
            <a:chExt cx="1820603" cy="729679"/>
          </a:xfrm>
        </p:grpSpPr>
        <p:pic>
          <p:nvPicPr>
            <p:cNvPr id="1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3295410" y="4115770"/>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8" name="Straight Connector 117"/>
            <p:cNvCxnSpPr/>
            <p:nvPr/>
          </p:nvCxnSpPr>
          <p:spPr>
            <a:xfrm flipV="1">
              <a:off x="3008027" y="4266386"/>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2754971" y="4537672"/>
              <a:ext cx="282450" cy="307777"/>
            </a:xfrm>
            <a:prstGeom prst="rect">
              <a:avLst/>
            </a:prstGeom>
            <a:noFill/>
            <a:ln w="12700">
              <a:noFill/>
            </a:ln>
          </p:spPr>
          <p:txBody>
            <a:bodyPr wrap="none" rtlCol="0">
              <a:spAutoFit/>
            </a:bodyPr>
            <a:lstStyle/>
            <a:p>
              <a:r>
                <a:rPr lang="en-GB" sz="1400" dirty="0"/>
                <a:t>B</a:t>
              </a:r>
            </a:p>
          </p:txBody>
        </p:sp>
        <p:sp>
          <p:nvSpPr>
            <p:cNvPr id="120" name="TextBox 119"/>
            <p:cNvSpPr txBox="1"/>
            <p:nvPr/>
          </p:nvSpPr>
          <p:spPr>
            <a:xfrm>
              <a:off x="2757638" y="4116477"/>
              <a:ext cx="288862" cy="307777"/>
            </a:xfrm>
            <a:prstGeom prst="rect">
              <a:avLst/>
            </a:prstGeom>
            <a:noFill/>
            <a:ln w="12700">
              <a:noFill/>
            </a:ln>
          </p:spPr>
          <p:txBody>
            <a:bodyPr wrap="none" rtlCol="0">
              <a:spAutoFit/>
            </a:bodyPr>
            <a:lstStyle/>
            <a:p>
              <a:r>
                <a:rPr lang="en-GB" sz="1400" dirty="0"/>
                <a:t>A</a:t>
              </a:r>
            </a:p>
          </p:txBody>
        </p:sp>
        <p:cxnSp>
          <p:nvCxnSpPr>
            <p:cNvPr id="121" name="Straight Connector 120"/>
            <p:cNvCxnSpPr/>
            <p:nvPr/>
          </p:nvCxnSpPr>
          <p:spPr>
            <a:xfrm flipV="1">
              <a:off x="3013743" y="4689296"/>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3992731" y="4464392"/>
              <a:ext cx="3395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307552" y="4317900"/>
              <a:ext cx="268022" cy="307777"/>
            </a:xfrm>
            <a:prstGeom prst="rect">
              <a:avLst/>
            </a:prstGeom>
            <a:noFill/>
            <a:ln w="12700">
              <a:noFill/>
            </a:ln>
          </p:spPr>
          <p:txBody>
            <a:bodyPr wrap="none" rtlCol="0">
              <a:spAutoFit/>
            </a:bodyPr>
            <a:lstStyle/>
            <a:p>
              <a:r>
                <a:rPr lang="en-GB" sz="1400" dirty="0"/>
                <a:t>Z</a:t>
              </a:r>
            </a:p>
          </p:txBody>
        </p:sp>
      </p:grpSp>
      <p:grpSp>
        <p:nvGrpSpPr>
          <p:cNvPr id="125" name="Group 124"/>
          <p:cNvGrpSpPr/>
          <p:nvPr/>
        </p:nvGrpSpPr>
        <p:grpSpPr>
          <a:xfrm>
            <a:off x="4983821" y="2753695"/>
            <a:ext cx="1820603" cy="729679"/>
            <a:chOff x="2754971" y="4115770"/>
            <a:chExt cx="1820603" cy="729679"/>
          </a:xfrm>
        </p:grpSpPr>
        <p:pic>
          <p:nvPicPr>
            <p:cNvPr id="1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3295410" y="4115770"/>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7" name="Straight Connector 126"/>
            <p:cNvCxnSpPr/>
            <p:nvPr/>
          </p:nvCxnSpPr>
          <p:spPr>
            <a:xfrm flipV="1">
              <a:off x="3008027" y="4266386"/>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2754971" y="4537672"/>
              <a:ext cx="288862" cy="307777"/>
            </a:xfrm>
            <a:prstGeom prst="rect">
              <a:avLst/>
            </a:prstGeom>
            <a:noFill/>
            <a:ln w="12700">
              <a:noFill/>
            </a:ln>
          </p:spPr>
          <p:txBody>
            <a:bodyPr wrap="none" rtlCol="0">
              <a:spAutoFit/>
            </a:bodyPr>
            <a:lstStyle/>
            <a:p>
              <a:r>
                <a:rPr lang="en-GB" sz="1400" dirty="0"/>
                <a:t>A</a:t>
              </a:r>
            </a:p>
          </p:txBody>
        </p:sp>
        <p:sp>
          <p:nvSpPr>
            <p:cNvPr id="129" name="TextBox 128"/>
            <p:cNvSpPr txBox="1"/>
            <p:nvPr/>
          </p:nvSpPr>
          <p:spPr>
            <a:xfrm>
              <a:off x="2757638" y="4116477"/>
              <a:ext cx="282450" cy="307777"/>
            </a:xfrm>
            <a:prstGeom prst="rect">
              <a:avLst/>
            </a:prstGeom>
            <a:noFill/>
            <a:ln w="12700">
              <a:noFill/>
            </a:ln>
          </p:spPr>
          <p:txBody>
            <a:bodyPr wrap="none" rtlCol="0">
              <a:spAutoFit/>
            </a:bodyPr>
            <a:lstStyle/>
            <a:p>
              <a:r>
                <a:rPr lang="en-GB" sz="1400" dirty="0"/>
                <a:t>B</a:t>
              </a:r>
            </a:p>
          </p:txBody>
        </p:sp>
        <p:cxnSp>
          <p:nvCxnSpPr>
            <p:cNvPr id="130" name="Straight Connector 129"/>
            <p:cNvCxnSpPr/>
            <p:nvPr/>
          </p:nvCxnSpPr>
          <p:spPr>
            <a:xfrm flipV="1">
              <a:off x="3013743" y="4689296"/>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3992731" y="4464392"/>
              <a:ext cx="3395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4307552" y="4317900"/>
              <a:ext cx="268022" cy="307777"/>
            </a:xfrm>
            <a:prstGeom prst="rect">
              <a:avLst/>
            </a:prstGeom>
            <a:noFill/>
            <a:ln w="12700">
              <a:noFill/>
            </a:ln>
          </p:spPr>
          <p:txBody>
            <a:bodyPr wrap="none" rtlCol="0">
              <a:spAutoFit/>
            </a:bodyPr>
            <a:lstStyle/>
            <a:p>
              <a:r>
                <a:rPr lang="en-GB" sz="1400" dirty="0"/>
                <a:t>Z</a:t>
              </a:r>
            </a:p>
          </p:txBody>
        </p:sp>
      </p:grpSp>
      <p:grpSp>
        <p:nvGrpSpPr>
          <p:cNvPr id="156" name="Group 155"/>
          <p:cNvGrpSpPr/>
          <p:nvPr/>
        </p:nvGrpSpPr>
        <p:grpSpPr>
          <a:xfrm>
            <a:off x="2313646" y="3151277"/>
            <a:ext cx="1907915" cy="728972"/>
            <a:chOff x="2326346" y="4040277"/>
            <a:chExt cx="1907915" cy="728972"/>
          </a:xfrm>
        </p:grpSpPr>
        <p:cxnSp>
          <p:nvCxnSpPr>
            <p:cNvPr id="135" name="Straight Connector 134"/>
            <p:cNvCxnSpPr/>
            <p:nvPr/>
          </p:nvCxnSpPr>
          <p:spPr>
            <a:xfrm flipV="1">
              <a:off x="2579402" y="4190186"/>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2326346" y="4461472"/>
              <a:ext cx="282450" cy="307777"/>
            </a:xfrm>
            <a:prstGeom prst="rect">
              <a:avLst/>
            </a:prstGeom>
            <a:noFill/>
            <a:ln w="12700">
              <a:noFill/>
            </a:ln>
          </p:spPr>
          <p:txBody>
            <a:bodyPr wrap="none" rtlCol="0">
              <a:spAutoFit/>
            </a:bodyPr>
            <a:lstStyle/>
            <a:p>
              <a:r>
                <a:rPr lang="en-GB" sz="1400" dirty="0"/>
                <a:t>B</a:t>
              </a:r>
            </a:p>
          </p:txBody>
        </p:sp>
        <p:sp>
          <p:nvSpPr>
            <p:cNvPr id="137" name="TextBox 136"/>
            <p:cNvSpPr txBox="1"/>
            <p:nvPr/>
          </p:nvSpPr>
          <p:spPr>
            <a:xfrm>
              <a:off x="2329013" y="4040277"/>
              <a:ext cx="288862" cy="307777"/>
            </a:xfrm>
            <a:prstGeom prst="rect">
              <a:avLst/>
            </a:prstGeom>
            <a:noFill/>
            <a:ln w="12700">
              <a:noFill/>
            </a:ln>
          </p:spPr>
          <p:txBody>
            <a:bodyPr wrap="none" rtlCol="0">
              <a:spAutoFit/>
            </a:bodyPr>
            <a:lstStyle/>
            <a:p>
              <a:r>
                <a:rPr lang="en-GB" sz="1400" dirty="0"/>
                <a:t>A</a:t>
              </a:r>
            </a:p>
          </p:txBody>
        </p:sp>
        <p:cxnSp>
          <p:nvCxnSpPr>
            <p:cNvPr id="138" name="Straight Connector 137"/>
            <p:cNvCxnSpPr/>
            <p:nvPr/>
          </p:nvCxnSpPr>
          <p:spPr>
            <a:xfrm flipV="1">
              <a:off x="2585118" y="4613096"/>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667128" y="4388192"/>
              <a:ext cx="3270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3966239" y="4234557"/>
              <a:ext cx="268022" cy="307777"/>
            </a:xfrm>
            <a:prstGeom prst="rect">
              <a:avLst/>
            </a:prstGeom>
            <a:noFill/>
            <a:ln w="12700">
              <a:noFill/>
            </a:ln>
          </p:spPr>
          <p:txBody>
            <a:bodyPr wrap="none" rtlCol="0">
              <a:spAutoFit/>
            </a:bodyPr>
            <a:lstStyle/>
            <a:p>
              <a:r>
                <a:rPr lang="en-GB" sz="1400" dirty="0"/>
                <a:t>Z</a:t>
              </a:r>
            </a:p>
          </p:txBody>
        </p:sp>
        <p:pic>
          <p:nvPicPr>
            <p:cNvPr id="14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2008" y="4050482"/>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7" name="Group 156"/>
          <p:cNvGrpSpPr/>
          <p:nvPr/>
        </p:nvGrpSpPr>
        <p:grpSpPr>
          <a:xfrm>
            <a:off x="4980646" y="3151277"/>
            <a:ext cx="1907915" cy="728972"/>
            <a:chOff x="2326346" y="4040277"/>
            <a:chExt cx="1907915" cy="728972"/>
          </a:xfrm>
        </p:grpSpPr>
        <p:cxnSp>
          <p:nvCxnSpPr>
            <p:cNvPr id="158" name="Straight Connector 157"/>
            <p:cNvCxnSpPr/>
            <p:nvPr/>
          </p:nvCxnSpPr>
          <p:spPr>
            <a:xfrm flipV="1">
              <a:off x="2579402" y="4190186"/>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2326346" y="4461472"/>
              <a:ext cx="288862" cy="307777"/>
            </a:xfrm>
            <a:prstGeom prst="rect">
              <a:avLst/>
            </a:prstGeom>
            <a:noFill/>
            <a:ln w="12700">
              <a:noFill/>
            </a:ln>
          </p:spPr>
          <p:txBody>
            <a:bodyPr wrap="none" rtlCol="0">
              <a:spAutoFit/>
            </a:bodyPr>
            <a:lstStyle/>
            <a:p>
              <a:r>
                <a:rPr lang="en-GB" sz="1400" dirty="0"/>
                <a:t>A</a:t>
              </a:r>
            </a:p>
          </p:txBody>
        </p:sp>
        <p:sp>
          <p:nvSpPr>
            <p:cNvPr id="160" name="TextBox 159"/>
            <p:cNvSpPr txBox="1"/>
            <p:nvPr/>
          </p:nvSpPr>
          <p:spPr>
            <a:xfrm>
              <a:off x="2329013" y="4040277"/>
              <a:ext cx="282450" cy="307777"/>
            </a:xfrm>
            <a:prstGeom prst="rect">
              <a:avLst/>
            </a:prstGeom>
            <a:noFill/>
            <a:ln w="12700">
              <a:noFill/>
            </a:ln>
          </p:spPr>
          <p:txBody>
            <a:bodyPr wrap="none" rtlCol="0">
              <a:spAutoFit/>
            </a:bodyPr>
            <a:lstStyle/>
            <a:p>
              <a:r>
                <a:rPr lang="en-GB" sz="1400" dirty="0"/>
                <a:t>B</a:t>
              </a:r>
            </a:p>
          </p:txBody>
        </p:sp>
        <p:cxnSp>
          <p:nvCxnSpPr>
            <p:cNvPr id="161" name="Straight Connector 160"/>
            <p:cNvCxnSpPr/>
            <p:nvPr/>
          </p:nvCxnSpPr>
          <p:spPr>
            <a:xfrm flipV="1">
              <a:off x="2585118" y="4613096"/>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3667128" y="4388192"/>
              <a:ext cx="3270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3966239" y="4234557"/>
              <a:ext cx="268022" cy="307777"/>
            </a:xfrm>
            <a:prstGeom prst="rect">
              <a:avLst/>
            </a:prstGeom>
            <a:noFill/>
            <a:ln w="12700">
              <a:noFill/>
            </a:ln>
          </p:spPr>
          <p:txBody>
            <a:bodyPr wrap="none" rtlCol="0">
              <a:spAutoFit/>
            </a:bodyPr>
            <a:lstStyle/>
            <a:p>
              <a:r>
                <a:rPr lang="en-GB" sz="1400" dirty="0"/>
                <a:t>Z</a:t>
              </a:r>
            </a:p>
          </p:txBody>
        </p:sp>
        <p:pic>
          <p:nvPicPr>
            <p:cNvPr id="16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2008" y="4050482"/>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9138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4"/>
                                        </p:tgtEl>
                                      </p:cBhvr>
                                    </p:animEffect>
                                    <p:set>
                                      <p:cBhvr>
                                        <p:cTn id="20" dur="1" fill="hold">
                                          <p:stCondLst>
                                            <p:cond delay="499"/>
                                          </p:stCondLst>
                                        </p:cTn>
                                        <p:tgtEl>
                                          <p:spTgt spid="4"/>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xit" presetSubtype="0" fill="hold" grpId="1" nodeType="with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19"/>
                                        </p:tgtEl>
                                      </p:cBhvr>
                                    </p:animEffect>
                                    <p:set>
                                      <p:cBhvr>
                                        <p:cTn id="47" dur="1" fill="hold">
                                          <p:stCondLst>
                                            <p:cond delay="499"/>
                                          </p:stCondLst>
                                        </p:cTn>
                                        <p:tgtEl>
                                          <p:spTgt spid="19"/>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8"/>
                                        </p:tgtEl>
                                      </p:cBhvr>
                                    </p:animEffect>
                                    <p:set>
                                      <p:cBhvr>
                                        <p:cTn id="50" dur="1" fill="hold">
                                          <p:stCondLst>
                                            <p:cond delay="499"/>
                                          </p:stCondLst>
                                        </p:cTn>
                                        <p:tgtEl>
                                          <p:spTgt spid="1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1" nodeType="clickEffect">
                                  <p:stCondLst>
                                    <p:cond delay="0"/>
                                  </p:stCondLst>
                                  <p:childTnLst>
                                    <p:animEffect transition="out" filter="fade">
                                      <p:cBhvr>
                                        <p:cTn id="59" dur="500"/>
                                        <p:tgtEl>
                                          <p:spTgt spid="8"/>
                                        </p:tgtEl>
                                      </p:cBhvr>
                                    </p:animEffect>
                                    <p:set>
                                      <p:cBhvr>
                                        <p:cTn id="60" dur="1" fill="hold">
                                          <p:stCondLst>
                                            <p:cond delay="499"/>
                                          </p:stCondLst>
                                        </p:cTn>
                                        <p:tgtEl>
                                          <p:spTgt spid="8"/>
                                        </p:tgtEl>
                                        <p:attrNameLst>
                                          <p:attrName>style.visibility</p:attrName>
                                        </p:attrNameLst>
                                      </p:cBhvr>
                                      <p:to>
                                        <p:strVal val="hidden"/>
                                      </p:to>
                                    </p:set>
                                  </p:childTnLst>
                                </p:cTn>
                              </p:par>
                              <p:par>
                                <p:cTn id="61" presetID="10"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500"/>
                                        <p:tgtEl>
                                          <p:spTgt spid="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1" nodeType="clickEffect">
                                  <p:stCondLst>
                                    <p:cond delay="0"/>
                                  </p:stCondLst>
                                  <p:childTnLst>
                                    <p:animEffect transition="out" filter="fade">
                                      <p:cBhvr>
                                        <p:cTn id="67" dur="500"/>
                                        <p:tgtEl>
                                          <p:spTgt spid="7"/>
                                        </p:tgtEl>
                                      </p:cBhvr>
                                    </p:animEffect>
                                    <p:set>
                                      <p:cBhvr>
                                        <p:cTn id="68" dur="1" fill="hold">
                                          <p:stCondLst>
                                            <p:cond delay="499"/>
                                          </p:stCondLst>
                                        </p:cTn>
                                        <p:tgtEl>
                                          <p:spTgt spid="7"/>
                                        </p:tgtEl>
                                        <p:attrNameLst>
                                          <p:attrName>style.visibility</p:attrName>
                                        </p:attrNameLst>
                                      </p:cBhvr>
                                      <p:to>
                                        <p:strVal val="hidden"/>
                                      </p:to>
                                    </p:set>
                                  </p:childTnLst>
                                </p:cTn>
                              </p:par>
                              <p:par>
                                <p:cTn id="69" presetID="10" presetClass="entr" presetSubtype="0"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500"/>
                                        <p:tgtEl>
                                          <p:spTgt spid="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grpId="1" nodeType="clickEffect">
                                  <p:stCondLst>
                                    <p:cond delay="0"/>
                                  </p:stCondLst>
                                  <p:childTnLst>
                                    <p:animEffect transition="out" filter="fade">
                                      <p:cBhvr>
                                        <p:cTn id="75" dur="500"/>
                                        <p:tgtEl>
                                          <p:spTgt spid="9"/>
                                        </p:tgtEl>
                                      </p:cBhvr>
                                    </p:animEffect>
                                    <p:set>
                                      <p:cBhvr>
                                        <p:cTn id="76" dur="1" fill="hold">
                                          <p:stCondLst>
                                            <p:cond delay="499"/>
                                          </p:stCondLst>
                                        </p:cTn>
                                        <p:tgtEl>
                                          <p:spTgt spid="9"/>
                                        </p:tgtEl>
                                        <p:attrNameLst>
                                          <p:attrName>style.visibility</p:attrName>
                                        </p:attrNameLst>
                                      </p:cBhvr>
                                      <p:to>
                                        <p:strVal val="hidden"/>
                                      </p:to>
                                    </p:set>
                                  </p:childTnLst>
                                </p:cTn>
                              </p:par>
                              <p:par>
                                <p:cTn id="77" presetID="10"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500"/>
                                        <p:tgtEl>
                                          <p:spTgt spid="107"/>
                                        </p:tgtEl>
                                      </p:cBhvr>
                                    </p:animEffect>
                                  </p:childTnLst>
                                </p:cTn>
                              </p:par>
                              <p:par>
                                <p:cTn id="85" presetID="10" presetClass="entr" presetSubtype="0" fill="hold"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fade">
                                      <p:cBhvr>
                                        <p:cTn id="87" dur="500"/>
                                        <p:tgtEl>
                                          <p:spTgt spid="92"/>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nodeType="clickEffect">
                                  <p:stCondLst>
                                    <p:cond delay="0"/>
                                  </p:stCondLst>
                                  <p:childTnLst>
                                    <p:animEffect transition="out" filter="fade">
                                      <p:cBhvr>
                                        <p:cTn id="91" dur="500"/>
                                        <p:tgtEl>
                                          <p:spTgt spid="107"/>
                                        </p:tgtEl>
                                      </p:cBhvr>
                                    </p:animEffect>
                                    <p:set>
                                      <p:cBhvr>
                                        <p:cTn id="92" dur="1" fill="hold">
                                          <p:stCondLst>
                                            <p:cond delay="499"/>
                                          </p:stCondLst>
                                        </p:cTn>
                                        <p:tgtEl>
                                          <p:spTgt spid="107"/>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500"/>
                                        <p:tgtEl>
                                          <p:spTgt spid="92"/>
                                        </p:tgtEl>
                                      </p:cBhvr>
                                    </p:animEffect>
                                    <p:set>
                                      <p:cBhvr>
                                        <p:cTn id="95" dur="1" fill="hold">
                                          <p:stCondLst>
                                            <p:cond delay="499"/>
                                          </p:stCondLst>
                                        </p:cTn>
                                        <p:tgtEl>
                                          <p:spTgt spid="92"/>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fade">
                                      <p:cBhvr>
                                        <p:cTn id="100" dur="500"/>
                                        <p:tgtEl>
                                          <p:spTgt spid="16"/>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grpId="1" nodeType="clickEffect">
                                  <p:stCondLst>
                                    <p:cond delay="0"/>
                                  </p:stCondLst>
                                  <p:childTnLst>
                                    <p:animEffect transition="out" filter="fade">
                                      <p:cBhvr>
                                        <p:cTn id="104" dur="500"/>
                                        <p:tgtEl>
                                          <p:spTgt spid="16"/>
                                        </p:tgtEl>
                                      </p:cBhvr>
                                    </p:animEffect>
                                    <p:set>
                                      <p:cBhvr>
                                        <p:cTn id="105" dur="1" fill="hold">
                                          <p:stCondLst>
                                            <p:cond delay="499"/>
                                          </p:stCondLst>
                                        </p:cTn>
                                        <p:tgtEl>
                                          <p:spTgt spid="16"/>
                                        </p:tgtEl>
                                        <p:attrNameLst>
                                          <p:attrName>style.visibility</p:attrName>
                                        </p:attrNameLst>
                                      </p:cBhvr>
                                      <p:to>
                                        <p:strVal val="hidden"/>
                                      </p:to>
                                    </p:set>
                                  </p:childTnLst>
                                </p:cTn>
                              </p:par>
                              <p:par>
                                <p:cTn id="106" presetID="10" presetClass="entr" presetSubtype="0" fill="hold" grpId="0" nodeType="with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fade">
                                      <p:cBhvr>
                                        <p:cTn id="108" dur="500"/>
                                        <p:tgtEl>
                                          <p:spTgt spid="13"/>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1" nodeType="clickEffect">
                                  <p:stCondLst>
                                    <p:cond delay="0"/>
                                  </p:stCondLst>
                                  <p:childTnLst>
                                    <p:animEffect transition="out" filter="fade">
                                      <p:cBhvr>
                                        <p:cTn id="112" dur="500"/>
                                        <p:tgtEl>
                                          <p:spTgt spid="13"/>
                                        </p:tgtEl>
                                      </p:cBhvr>
                                    </p:animEffect>
                                    <p:set>
                                      <p:cBhvr>
                                        <p:cTn id="113" dur="1" fill="hold">
                                          <p:stCondLst>
                                            <p:cond delay="499"/>
                                          </p:stCondLst>
                                        </p:cTn>
                                        <p:tgtEl>
                                          <p:spTgt spid="13"/>
                                        </p:tgtEl>
                                        <p:attrNameLst>
                                          <p:attrName>style.visibility</p:attrName>
                                        </p:attrNameLst>
                                      </p:cBhvr>
                                      <p:to>
                                        <p:strVal val="hidden"/>
                                      </p:to>
                                    </p:set>
                                  </p:childTnLst>
                                </p:cTn>
                              </p:par>
                              <p:par>
                                <p:cTn id="114" presetID="10" presetClass="entr" presetSubtype="0" fill="hold" grpId="0" nodeType="withEffect">
                                  <p:stCondLst>
                                    <p:cond delay="0"/>
                                  </p:stCondLst>
                                  <p:childTnLst>
                                    <p:set>
                                      <p:cBhvr>
                                        <p:cTn id="115" dur="1" fill="hold">
                                          <p:stCondLst>
                                            <p:cond delay="0"/>
                                          </p:stCondLst>
                                        </p:cTn>
                                        <p:tgtEl>
                                          <p:spTgt spid="17"/>
                                        </p:tgtEl>
                                        <p:attrNameLst>
                                          <p:attrName>style.visibility</p:attrName>
                                        </p:attrNameLst>
                                      </p:cBhvr>
                                      <p:to>
                                        <p:strVal val="visible"/>
                                      </p:to>
                                    </p:set>
                                    <p:animEffect transition="in" filter="fade">
                                      <p:cBhvr>
                                        <p:cTn id="116" dur="500"/>
                                        <p:tgtEl>
                                          <p:spTgt spid="17"/>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xit" presetSubtype="0" fill="hold" grpId="1" nodeType="clickEffect">
                                  <p:stCondLst>
                                    <p:cond delay="0"/>
                                  </p:stCondLst>
                                  <p:childTnLst>
                                    <p:animEffect transition="out" filter="fade">
                                      <p:cBhvr>
                                        <p:cTn id="120" dur="500"/>
                                        <p:tgtEl>
                                          <p:spTgt spid="17"/>
                                        </p:tgtEl>
                                      </p:cBhvr>
                                    </p:animEffect>
                                    <p:set>
                                      <p:cBhvr>
                                        <p:cTn id="121" dur="1" fill="hold">
                                          <p:stCondLst>
                                            <p:cond delay="499"/>
                                          </p:stCondLst>
                                        </p:cTn>
                                        <p:tgtEl>
                                          <p:spTgt spid="17"/>
                                        </p:tgtEl>
                                        <p:attrNameLst>
                                          <p:attrName>style.visibility</p:attrName>
                                        </p:attrNameLst>
                                      </p:cBhvr>
                                      <p:to>
                                        <p:strVal val="hidden"/>
                                      </p:to>
                                    </p:set>
                                  </p:childTnLst>
                                </p:cTn>
                              </p:par>
                              <p:par>
                                <p:cTn id="122" presetID="10" presetClass="entr" presetSubtype="0" fill="hold" grpId="0" nodeType="withEffect">
                                  <p:stCondLst>
                                    <p:cond delay="0"/>
                                  </p:stCondLst>
                                  <p:childTnLst>
                                    <p:set>
                                      <p:cBhvr>
                                        <p:cTn id="123" dur="1" fill="hold">
                                          <p:stCondLst>
                                            <p:cond delay="0"/>
                                          </p:stCondLst>
                                        </p:cTn>
                                        <p:tgtEl>
                                          <p:spTgt spid="35"/>
                                        </p:tgtEl>
                                        <p:attrNameLst>
                                          <p:attrName>style.visibility</p:attrName>
                                        </p:attrNameLst>
                                      </p:cBhvr>
                                      <p:to>
                                        <p:strVal val="visible"/>
                                      </p:to>
                                    </p:set>
                                    <p:animEffect transition="in" filter="fade">
                                      <p:cBhvr>
                                        <p:cTn id="124" dur="500"/>
                                        <p:tgtEl>
                                          <p:spTgt spid="3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0"/>
                                        </p:tgtEl>
                                        <p:attrNameLst>
                                          <p:attrName>style.visibility</p:attrName>
                                        </p:attrNameLst>
                                      </p:cBhvr>
                                      <p:to>
                                        <p:strVal val="visible"/>
                                      </p:to>
                                    </p:set>
                                    <p:animEffect transition="in" filter="fade">
                                      <p:cBhvr>
                                        <p:cTn id="127" dur="500"/>
                                        <p:tgtEl>
                                          <p:spTgt spid="20"/>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124"/>
                                        </p:tgtEl>
                                        <p:attrNameLst>
                                          <p:attrName>style.visibility</p:attrName>
                                        </p:attrNameLst>
                                      </p:cBhvr>
                                      <p:to>
                                        <p:strVal val="visible"/>
                                      </p:to>
                                    </p:set>
                                    <p:animEffect transition="in" filter="fade">
                                      <p:cBhvr>
                                        <p:cTn id="132" dur="500"/>
                                        <p:tgtEl>
                                          <p:spTgt spid="124"/>
                                        </p:tgtEl>
                                      </p:cBhvr>
                                    </p:animEffect>
                                  </p:childTnLst>
                                </p:cTn>
                              </p:par>
                              <p:par>
                                <p:cTn id="133" presetID="10" presetClass="entr" presetSubtype="0" fill="hold" nodeType="withEffect">
                                  <p:stCondLst>
                                    <p:cond delay="0"/>
                                  </p:stCondLst>
                                  <p:childTnLst>
                                    <p:set>
                                      <p:cBhvr>
                                        <p:cTn id="134" dur="1" fill="hold">
                                          <p:stCondLst>
                                            <p:cond delay="0"/>
                                          </p:stCondLst>
                                        </p:cTn>
                                        <p:tgtEl>
                                          <p:spTgt spid="125"/>
                                        </p:tgtEl>
                                        <p:attrNameLst>
                                          <p:attrName>style.visibility</p:attrName>
                                        </p:attrNameLst>
                                      </p:cBhvr>
                                      <p:to>
                                        <p:strVal val="visible"/>
                                      </p:to>
                                    </p:set>
                                    <p:animEffect transition="in" filter="fade">
                                      <p:cBhvr>
                                        <p:cTn id="135" dur="500"/>
                                        <p:tgtEl>
                                          <p:spTgt spid="125"/>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xit" presetSubtype="0" fill="hold" nodeType="clickEffect">
                                  <p:stCondLst>
                                    <p:cond delay="0"/>
                                  </p:stCondLst>
                                  <p:childTnLst>
                                    <p:animEffect transition="out" filter="fade">
                                      <p:cBhvr>
                                        <p:cTn id="139" dur="500"/>
                                        <p:tgtEl>
                                          <p:spTgt spid="124"/>
                                        </p:tgtEl>
                                      </p:cBhvr>
                                    </p:animEffect>
                                    <p:set>
                                      <p:cBhvr>
                                        <p:cTn id="140" dur="1" fill="hold">
                                          <p:stCondLst>
                                            <p:cond delay="499"/>
                                          </p:stCondLst>
                                        </p:cTn>
                                        <p:tgtEl>
                                          <p:spTgt spid="124"/>
                                        </p:tgtEl>
                                        <p:attrNameLst>
                                          <p:attrName>style.visibility</p:attrName>
                                        </p:attrNameLst>
                                      </p:cBhvr>
                                      <p:to>
                                        <p:strVal val="hidden"/>
                                      </p:to>
                                    </p:set>
                                  </p:childTnLst>
                                </p:cTn>
                              </p:par>
                              <p:par>
                                <p:cTn id="141" presetID="10" presetClass="exit" presetSubtype="0" fill="hold" nodeType="withEffect">
                                  <p:stCondLst>
                                    <p:cond delay="0"/>
                                  </p:stCondLst>
                                  <p:childTnLst>
                                    <p:animEffect transition="out" filter="fade">
                                      <p:cBhvr>
                                        <p:cTn id="142" dur="500"/>
                                        <p:tgtEl>
                                          <p:spTgt spid="125"/>
                                        </p:tgtEl>
                                      </p:cBhvr>
                                    </p:animEffect>
                                    <p:set>
                                      <p:cBhvr>
                                        <p:cTn id="143" dur="1" fill="hold">
                                          <p:stCondLst>
                                            <p:cond delay="499"/>
                                          </p:stCondLst>
                                        </p:cTn>
                                        <p:tgtEl>
                                          <p:spTgt spid="125"/>
                                        </p:tgtEl>
                                        <p:attrNameLst>
                                          <p:attrName>style.visibility</p:attrName>
                                        </p:attrNameLst>
                                      </p:cBhvr>
                                      <p:to>
                                        <p:strVal val="hidden"/>
                                      </p:to>
                                    </p:se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fade">
                                      <p:cBhvr>
                                        <p:cTn id="148" dur="500"/>
                                        <p:tgtEl>
                                          <p:spTgt spid="24"/>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xit" presetSubtype="0" fill="hold" grpId="1" nodeType="clickEffect">
                                  <p:stCondLst>
                                    <p:cond delay="0"/>
                                  </p:stCondLst>
                                  <p:childTnLst>
                                    <p:animEffect transition="out" filter="fade">
                                      <p:cBhvr>
                                        <p:cTn id="152" dur="500"/>
                                        <p:tgtEl>
                                          <p:spTgt spid="24"/>
                                        </p:tgtEl>
                                      </p:cBhvr>
                                    </p:animEffect>
                                    <p:set>
                                      <p:cBhvr>
                                        <p:cTn id="153" dur="1" fill="hold">
                                          <p:stCondLst>
                                            <p:cond delay="499"/>
                                          </p:stCondLst>
                                        </p:cTn>
                                        <p:tgtEl>
                                          <p:spTgt spid="24"/>
                                        </p:tgtEl>
                                        <p:attrNameLst>
                                          <p:attrName>style.visibility</p:attrName>
                                        </p:attrNameLst>
                                      </p:cBhvr>
                                      <p:to>
                                        <p:strVal val="hidden"/>
                                      </p:to>
                                    </p:set>
                                  </p:childTnLst>
                                </p:cTn>
                              </p:par>
                              <p:par>
                                <p:cTn id="154" presetID="10" presetClass="entr" presetSubtype="0" fill="hold" grpId="0" nodeType="withEffect">
                                  <p:stCondLst>
                                    <p:cond delay="0"/>
                                  </p:stCondLst>
                                  <p:childTnLst>
                                    <p:set>
                                      <p:cBhvr>
                                        <p:cTn id="155" dur="1" fill="hold">
                                          <p:stCondLst>
                                            <p:cond delay="0"/>
                                          </p:stCondLst>
                                        </p:cTn>
                                        <p:tgtEl>
                                          <p:spTgt spid="23"/>
                                        </p:tgtEl>
                                        <p:attrNameLst>
                                          <p:attrName>style.visibility</p:attrName>
                                        </p:attrNameLst>
                                      </p:cBhvr>
                                      <p:to>
                                        <p:strVal val="visible"/>
                                      </p:to>
                                    </p:set>
                                    <p:animEffect transition="in" filter="fade">
                                      <p:cBhvr>
                                        <p:cTn id="156" dur="500"/>
                                        <p:tgtEl>
                                          <p:spTgt spid="23"/>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xit" presetSubtype="0" fill="hold" grpId="1" nodeType="clickEffect">
                                  <p:stCondLst>
                                    <p:cond delay="0"/>
                                  </p:stCondLst>
                                  <p:childTnLst>
                                    <p:animEffect transition="out" filter="fade">
                                      <p:cBhvr>
                                        <p:cTn id="160" dur="500"/>
                                        <p:tgtEl>
                                          <p:spTgt spid="23"/>
                                        </p:tgtEl>
                                      </p:cBhvr>
                                    </p:animEffect>
                                    <p:set>
                                      <p:cBhvr>
                                        <p:cTn id="161" dur="1" fill="hold">
                                          <p:stCondLst>
                                            <p:cond delay="499"/>
                                          </p:stCondLst>
                                        </p:cTn>
                                        <p:tgtEl>
                                          <p:spTgt spid="23"/>
                                        </p:tgtEl>
                                        <p:attrNameLst>
                                          <p:attrName>style.visibility</p:attrName>
                                        </p:attrNameLst>
                                      </p:cBhvr>
                                      <p:to>
                                        <p:strVal val="hidden"/>
                                      </p:to>
                                    </p:set>
                                  </p:childTnLst>
                                </p:cTn>
                              </p:par>
                              <p:par>
                                <p:cTn id="162" presetID="10" presetClass="entr" presetSubtype="0" fill="hold" grpId="0" nodeType="withEffect">
                                  <p:stCondLst>
                                    <p:cond delay="0"/>
                                  </p:stCondLst>
                                  <p:childTnLst>
                                    <p:set>
                                      <p:cBhvr>
                                        <p:cTn id="163" dur="1" fill="hold">
                                          <p:stCondLst>
                                            <p:cond delay="0"/>
                                          </p:stCondLst>
                                        </p:cTn>
                                        <p:tgtEl>
                                          <p:spTgt spid="25"/>
                                        </p:tgtEl>
                                        <p:attrNameLst>
                                          <p:attrName>style.visibility</p:attrName>
                                        </p:attrNameLst>
                                      </p:cBhvr>
                                      <p:to>
                                        <p:strVal val="visible"/>
                                      </p:to>
                                    </p:set>
                                    <p:animEffect transition="in" filter="fade">
                                      <p:cBhvr>
                                        <p:cTn id="164" dur="500"/>
                                        <p:tgtEl>
                                          <p:spTgt spid="25"/>
                                        </p:tgtEl>
                                      </p:cBhvr>
                                    </p:animEffect>
                                  </p:childTnLst>
                                </p:cTn>
                              </p:par>
                            </p:childTnLst>
                          </p:cTn>
                        </p:par>
                      </p:childTnLst>
                    </p:cTn>
                  </p:par>
                  <p:par>
                    <p:cTn id="165" fill="hold">
                      <p:stCondLst>
                        <p:cond delay="indefinite"/>
                      </p:stCondLst>
                      <p:childTnLst>
                        <p:par>
                          <p:cTn id="166" fill="hold">
                            <p:stCondLst>
                              <p:cond delay="0"/>
                            </p:stCondLst>
                            <p:childTnLst>
                              <p:par>
                                <p:cTn id="167" presetID="10" presetClass="exit" presetSubtype="0" fill="hold" grpId="1" nodeType="clickEffect">
                                  <p:stCondLst>
                                    <p:cond delay="0"/>
                                  </p:stCondLst>
                                  <p:childTnLst>
                                    <p:animEffect transition="out" filter="fade">
                                      <p:cBhvr>
                                        <p:cTn id="168" dur="500"/>
                                        <p:tgtEl>
                                          <p:spTgt spid="25"/>
                                        </p:tgtEl>
                                      </p:cBhvr>
                                    </p:animEffect>
                                    <p:set>
                                      <p:cBhvr>
                                        <p:cTn id="169" dur="1" fill="hold">
                                          <p:stCondLst>
                                            <p:cond delay="499"/>
                                          </p:stCondLst>
                                        </p:cTn>
                                        <p:tgtEl>
                                          <p:spTgt spid="25"/>
                                        </p:tgtEl>
                                        <p:attrNameLst>
                                          <p:attrName>style.visibility</p:attrName>
                                        </p:attrNameLst>
                                      </p:cBhvr>
                                      <p:to>
                                        <p:strVal val="hidden"/>
                                      </p:to>
                                    </p:set>
                                  </p:childTnLst>
                                </p:cTn>
                              </p:par>
                              <p:par>
                                <p:cTn id="170" presetID="10" presetClass="entr" presetSubtype="0" fill="hold" grpId="0" nodeType="withEffect">
                                  <p:stCondLst>
                                    <p:cond delay="0"/>
                                  </p:stCondLst>
                                  <p:childTnLst>
                                    <p:set>
                                      <p:cBhvr>
                                        <p:cTn id="171" dur="1" fill="hold">
                                          <p:stCondLst>
                                            <p:cond delay="0"/>
                                          </p:stCondLst>
                                        </p:cTn>
                                        <p:tgtEl>
                                          <p:spTgt spid="26"/>
                                        </p:tgtEl>
                                        <p:attrNameLst>
                                          <p:attrName>style.visibility</p:attrName>
                                        </p:attrNameLst>
                                      </p:cBhvr>
                                      <p:to>
                                        <p:strVal val="visible"/>
                                      </p:to>
                                    </p:set>
                                    <p:animEffect transition="in" filter="fade">
                                      <p:cBhvr>
                                        <p:cTn id="172" dur="500"/>
                                        <p:tgtEl>
                                          <p:spTgt spid="26"/>
                                        </p:tgtEl>
                                      </p:cBhvr>
                                    </p:animEffec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nodeType="clickEffect">
                                  <p:stCondLst>
                                    <p:cond delay="0"/>
                                  </p:stCondLst>
                                  <p:childTnLst>
                                    <p:set>
                                      <p:cBhvr>
                                        <p:cTn id="176" dur="1" fill="hold">
                                          <p:stCondLst>
                                            <p:cond delay="0"/>
                                          </p:stCondLst>
                                        </p:cTn>
                                        <p:tgtEl>
                                          <p:spTgt spid="156"/>
                                        </p:tgtEl>
                                        <p:attrNameLst>
                                          <p:attrName>style.visibility</p:attrName>
                                        </p:attrNameLst>
                                      </p:cBhvr>
                                      <p:to>
                                        <p:strVal val="visible"/>
                                      </p:to>
                                    </p:set>
                                    <p:animEffect transition="in" filter="fade">
                                      <p:cBhvr>
                                        <p:cTn id="177" dur="500"/>
                                        <p:tgtEl>
                                          <p:spTgt spid="156"/>
                                        </p:tgtEl>
                                      </p:cBhvr>
                                    </p:animEffect>
                                  </p:childTnLst>
                                </p:cTn>
                              </p:par>
                              <p:par>
                                <p:cTn id="178" presetID="10" presetClass="entr" presetSubtype="0" fill="hold" nodeType="withEffect">
                                  <p:stCondLst>
                                    <p:cond delay="0"/>
                                  </p:stCondLst>
                                  <p:childTnLst>
                                    <p:set>
                                      <p:cBhvr>
                                        <p:cTn id="179" dur="1" fill="hold">
                                          <p:stCondLst>
                                            <p:cond delay="0"/>
                                          </p:stCondLst>
                                        </p:cTn>
                                        <p:tgtEl>
                                          <p:spTgt spid="157"/>
                                        </p:tgtEl>
                                        <p:attrNameLst>
                                          <p:attrName>style.visibility</p:attrName>
                                        </p:attrNameLst>
                                      </p:cBhvr>
                                      <p:to>
                                        <p:strVal val="visible"/>
                                      </p:to>
                                    </p:set>
                                    <p:animEffect transition="in" filter="fade">
                                      <p:cBhvr>
                                        <p:cTn id="180" dur="500"/>
                                        <p:tgtEl>
                                          <p:spTgt spid="157"/>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xit" presetSubtype="0" fill="hold" nodeType="clickEffect">
                                  <p:stCondLst>
                                    <p:cond delay="0"/>
                                  </p:stCondLst>
                                  <p:childTnLst>
                                    <p:animEffect transition="out" filter="fade">
                                      <p:cBhvr>
                                        <p:cTn id="184" dur="500"/>
                                        <p:tgtEl>
                                          <p:spTgt spid="156"/>
                                        </p:tgtEl>
                                      </p:cBhvr>
                                    </p:animEffect>
                                    <p:set>
                                      <p:cBhvr>
                                        <p:cTn id="185" dur="1" fill="hold">
                                          <p:stCondLst>
                                            <p:cond delay="499"/>
                                          </p:stCondLst>
                                        </p:cTn>
                                        <p:tgtEl>
                                          <p:spTgt spid="156"/>
                                        </p:tgtEl>
                                        <p:attrNameLst>
                                          <p:attrName>style.visibility</p:attrName>
                                        </p:attrNameLst>
                                      </p:cBhvr>
                                      <p:to>
                                        <p:strVal val="hidden"/>
                                      </p:to>
                                    </p:set>
                                  </p:childTnLst>
                                </p:cTn>
                              </p:par>
                              <p:par>
                                <p:cTn id="186" presetID="10" presetClass="exit" presetSubtype="0" fill="hold" nodeType="withEffect">
                                  <p:stCondLst>
                                    <p:cond delay="0"/>
                                  </p:stCondLst>
                                  <p:childTnLst>
                                    <p:animEffect transition="out" filter="fade">
                                      <p:cBhvr>
                                        <p:cTn id="187" dur="500"/>
                                        <p:tgtEl>
                                          <p:spTgt spid="157"/>
                                        </p:tgtEl>
                                      </p:cBhvr>
                                    </p:animEffect>
                                    <p:set>
                                      <p:cBhvr>
                                        <p:cTn id="188" dur="1" fill="hold">
                                          <p:stCondLst>
                                            <p:cond delay="499"/>
                                          </p:stCondLst>
                                        </p:cTn>
                                        <p:tgtEl>
                                          <p:spTgt spid="157"/>
                                        </p:tgtEl>
                                        <p:attrNameLst>
                                          <p:attrName>style.visibility</p:attrName>
                                        </p:attrNameLst>
                                      </p:cBhvr>
                                      <p:to>
                                        <p:strVal val="hidden"/>
                                      </p:to>
                                    </p:se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nodeType="clickEffect">
                                  <p:stCondLst>
                                    <p:cond delay="0"/>
                                  </p:stCondLst>
                                  <p:childTnLst>
                                    <p:set>
                                      <p:cBhvr>
                                        <p:cTn id="192" dur="1" fill="hold">
                                          <p:stCondLst>
                                            <p:cond delay="0"/>
                                          </p:stCondLst>
                                        </p:cTn>
                                        <p:tgtEl>
                                          <p:spTgt spid="3"/>
                                        </p:tgtEl>
                                        <p:attrNameLst>
                                          <p:attrName>style.visibility</p:attrName>
                                        </p:attrNameLst>
                                      </p:cBhvr>
                                      <p:to>
                                        <p:strVal val="visible"/>
                                      </p:to>
                                    </p:set>
                                    <p:animEffect transition="in" filter="fade">
                                      <p:cBhvr>
                                        <p:cTn id="193" dur="500"/>
                                        <p:tgtEl>
                                          <p:spTgt spid="3"/>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xit" presetSubtype="0" fill="hold" nodeType="clickEffect">
                                  <p:stCondLst>
                                    <p:cond delay="0"/>
                                  </p:stCondLst>
                                  <p:childTnLst>
                                    <p:animEffect transition="out" filter="fade">
                                      <p:cBhvr>
                                        <p:cTn id="197" dur="500"/>
                                        <p:tgtEl>
                                          <p:spTgt spid="3"/>
                                        </p:tgtEl>
                                      </p:cBhvr>
                                    </p:animEffect>
                                    <p:set>
                                      <p:cBhvr>
                                        <p:cTn id="198" dur="1" fill="hold">
                                          <p:stCondLst>
                                            <p:cond delay="499"/>
                                          </p:stCondLst>
                                        </p:cTn>
                                        <p:tgtEl>
                                          <p:spTgt spid="3"/>
                                        </p:tgtEl>
                                        <p:attrNameLst>
                                          <p:attrName>style.visibility</p:attrName>
                                        </p:attrNameLst>
                                      </p:cBhvr>
                                      <p:to>
                                        <p:strVal val="hidden"/>
                                      </p:to>
                                    </p:set>
                                  </p:childTnLst>
                                </p:cTn>
                              </p:par>
                              <p:par>
                                <p:cTn id="199" presetID="10" presetClass="entr" presetSubtype="0" fill="hold" grpId="0" nodeType="withEffect">
                                  <p:stCondLst>
                                    <p:cond delay="0"/>
                                  </p:stCondLst>
                                  <p:childTnLst>
                                    <p:set>
                                      <p:cBhvr>
                                        <p:cTn id="200" dur="1" fill="hold">
                                          <p:stCondLst>
                                            <p:cond delay="0"/>
                                          </p:stCondLst>
                                        </p:cTn>
                                        <p:tgtEl>
                                          <p:spTgt spid="28"/>
                                        </p:tgtEl>
                                        <p:attrNameLst>
                                          <p:attrName>style.visibility</p:attrName>
                                        </p:attrNameLst>
                                      </p:cBhvr>
                                      <p:to>
                                        <p:strVal val="visible"/>
                                      </p:to>
                                    </p:set>
                                    <p:animEffect transition="in" filter="fade">
                                      <p:cBhvr>
                                        <p:cTn id="201" dur="500"/>
                                        <p:tgtEl>
                                          <p:spTgt spid="28"/>
                                        </p:tgtEl>
                                      </p:cBhvr>
                                    </p:animEffect>
                                  </p:childTnLst>
                                </p:cTn>
                              </p:par>
                            </p:childTnLst>
                          </p:cTn>
                        </p:par>
                      </p:childTnLst>
                    </p:cTn>
                  </p:par>
                  <p:par>
                    <p:cTn id="202" fill="hold">
                      <p:stCondLst>
                        <p:cond delay="indefinite"/>
                      </p:stCondLst>
                      <p:childTnLst>
                        <p:par>
                          <p:cTn id="203" fill="hold">
                            <p:stCondLst>
                              <p:cond delay="0"/>
                            </p:stCondLst>
                            <p:childTnLst>
                              <p:par>
                                <p:cTn id="204" presetID="10" presetClass="exit" presetSubtype="0" fill="hold" grpId="1" nodeType="clickEffect">
                                  <p:stCondLst>
                                    <p:cond delay="0"/>
                                  </p:stCondLst>
                                  <p:childTnLst>
                                    <p:animEffect transition="out" filter="fade">
                                      <p:cBhvr>
                                        <p:cTn id="205" dur="500"/>
                                        <p:tgtEl>
                                          <p:spTgt spid="28"/>
                                        </p:tgtEl>
                                      </p:cBhvr>
                                    </p:animEffect>
                                    <p:set>
                                      <p:cBhvr>
                                        <p:cTn id="206" dur="1" fill="hold">
                                          <p:stCondLst>
                                            <p:cond delay="499"/>
                                          </p:stCondLst>
                                        </p:cTn>
                                        <p:tgtEl>
                                          <p:spTgt spid="28"/>
                                        </p:tgtEl>
                                        <p:attrNameLst>
                                          <p:attrName>style.visibility</p:attrName>
                                        </p:attrNameLst>
                                      </p:cBhvr>
                                      <p:to>
                                        <p:strVal val="hidden"/>
                                      </p:to>
                                    </p:set>
                                  </p:childTnLst>
                                </p:cTn>
                              </p:par>
                              <p:par>
                                <p:cTn id="207" presetID="10" presetClass="entr" presetSubtype="0" fill="hold" grpId="0" nodeType="withEffect">
                                  <p:stCondLst>
                                    <p:cond delay="0"/>
                                  </p:stCondLst>
                                  <p:childTnLst>
                                    <p:set>
                                      <p:cBhvr>
                                        <p:cTn id="208" dur="1" fill="hold">
                                          <p:stCondLst>
                                            <p:cond delay="0"/>
                                          </p:stCondLst>
                                        </p:cTn>
                                        <p:tgtEl>
                                          <p:spTgt spid="37"/>
                                        </p:tgtEl>
                                        <p:attrNameLst>
                                          <p:attrName>style.visibility</p:attrName>
                                        </p:attrNameLst>
                                      </p:cBhvr>
                                      <p:to>
                                        <p:strVal val="visible"/>
                                      </p:to>
                                    </p:set>
                                    <p:animEffect transition="in" filter="fade">
                                      <p:cBhvr>
                                        <p:cTn id="209" dur="500"/>
                                        <p:tgtEl>
                                          <p:spTgt spid="37"/>
                                        </p:tgtEl>
                                      </p:cBhvr>
                                    </p:animEffect>
                                  </p:childTnLst>
                                </p:cTn>
                              </p:par>
                              <p:par>
                                <p:cTn id="210" presetID="10" presetClass="entr" presetSubtype="0" fill="hold" grpId="0" nodeType="withEffect">
                                  <p:stCondLst>
                                    <p:cond delay="0"/>
                                  </p:stCondLst>
                                  <p:childTnLst>
                                    <p:set>
                                      <p:cBhvr>
                                        <p:cTn id="211" dur="1" fill="hold">
                                          <p:stCondLst>
                                            <p:cond delay="0"/>
                                          </p:stCondLst>
                                        </p:cTn>
                                        <p:tgtEl>
                                          <p:spTgt spid="30"/>
                                        </p:tgtEl>
                                        <p:attrNameLst>
                                          <p:attrName>style.visibility</p:attrName>
                                        </p:attrNameLst>
                                      </p:cBhvr>
                                      <p:to>
                                        <p:strVal val="visible"/>
                                      </p:to>
                                    </p:set>
                                    <p:animEffect transition="in" filter="fade">
                                      <p:cBhvr>
                                        <p:cTn id="212" dur="500"/>
                                        <p:tgtEl>
                                          <p:spTgt spid="30"/>
                                        </p:tgtEl>
                                      </p:cBhvr>
                                    </p:animEffect>
                                  </p:childTnLst>
                                </p:cTn>
                              </p:par>
                            </p:childTnLst>
                          </p:cTn>
                        </p:par>
                      </p:childTnLst>
                    </p:cTn>
                  </p:par>
                  <p:par>
                    <p:cTn id="213" fill="hold">
                      <p:stCondLst>
                        <p:cond delay="indefinite"/>
                      </p:stCondLst>
                      <p:childTnLst>
                        <p:par>
                          <p:cTn id="214" fill="hold">
                            <p:stCondLst>
                              <p:cond delay="0"/>
                            </p:stCondLst>
                            <p:childTnLst>
                              <p:par>
                                <p:cTn id="215" presetID="10" presetClass="exit" presetSubtype="0" fill="hold" grpId="2" nodeType="clickEffect">
                                  <p:stCondLst>
                                    <p:cond delay="0"/>
                                  </p:stCondLst>
                                  <p:childTnLst>
                                    <p:animEffect transition="out" filter="fade">
                                      <p:cBhvr>
                                        <p:cTn id="216" dur="500"/>
                                        <p:tgtEl>
                                          <p:spTgt spid="5"/>
                                        </p:tgtEl>
                                      </p:cBhvr>
                                    </p:animEffect>
                                    <p:set>
                                      <p:cBhvr>
                                        <p:cTn id="217" dur="1" fill="hold">
                                          <p:stCondLst>
                                            <p:cond delay="499"/>
                                          </p:stCondLst>
                                        </p:cTn>
                                        <p:tgtEl>
                                          <p:spTgt spid="5"/>
                                        </p:tgtEl>
                                        <p:attrNameLst>
                                          <p:attrName>style.visibility</p:attrName>
                                        </p:attrNameLst>
                                      </p:cBhvr>
                                      <p:to>
                                        <p:strVal val="hidden"/>
                                      </p:to>
                                    </p:set>
                                  </p:childTnLst>
                                </p:cTn>
                              </p:par>
                              <p:par>
                                <p:cTn id="218" presetID="10" presetClass="exit" presetSubtype="0" fill="hold" grpId="2" nodeType="withEffect">
                                  <p:stCondLst>
                                    <p:cond delay="0"/>
                                  </p:stCondLst>
                                  <p:childTnLst>
                                    <p:animEffect transition="out" filter="fade">
                                      <p:cBhvr>
                                        <p:cTn id="219" dur="500"/>
                                        <p:tgtEl>
                                          <p:spTgt spid="4"/>
                                        </p:tgtEl>
                                      </p:cBhvr>
                                    </p:animEffect>
                                    <p:set>
                                      <p:cBhvr>
                                        <p:cTn id="220" dur="1" fill="hold">
                                          <p:stCondLst>
                                            <p:cond delay="499"/>
                                          </p:stCondLst>
                                        </p:cTn>
                                        <p:tgtEl>
                                          <p:spTgt spid="4"/>
                                        </p:tgtEl>
                                        <p:attrNameLst>
                                          <p:attrName>style.visibility</p:attrName>
                                        </p:attrNameLst>
                                      </p:cBhvr>
                                      <p:to>
                                        <p:strVal val="hidden"/>
                                      </p:to>
                                    </p:set>
                                  </p:childTnLst>
                                </p:cTn>
                              </p:par>
                              <p:par>
                                <p:cTn id="221" presetID="10" presetClass="exit" presetSubtype="0" fill="hold" grpId="2" nodeType="withEffect">
                                  <p:stCondLst>
                                    <p:cond delay="0"/>
                                  </p:stCondLst>
                                  <p:childTnLst>
                                    <p:animEffect transition="out" filter="fade">
                                      <p:cBhvr>
                                        <p:cTn id="222" dur="500"/>
                                        <p:tgtEl>
                                          <p:spTgt spid="6"/>
                                        </p:tgtEl>
                                      </p:cBhvr>
                                    </p:animEffect>
                                    <p:set>
                                      <p:cBhvr>
                                        <p:cTn id="223" dur="1" fill="hold">
                                          <p:stCondLst>
                                            <p:cond delay="499"/>
                                          </p:stCondLst>
                                        </p:cTn>
                                        <p:tgtEl>
                                          <p:spTgt spid="6"/>
                                        </p:tgtEl>
                                        <p:attrNameLst>
                                          <p:attrName>style.visibility</p:attrName>
                                        </p:attrNameLst>
                                      </p:cBhvr>
                                      <p:to>
                                        <p:strVal val="hidden"/>
                                      </p:to>
                                    </p:set>
                                  </p:childTnLst>
                                </p:cTn>
                              </p:par>
                              <p:par>
                                <p:cTn id="224" presetID="10" presetClass="exit" presetSubtype="0" fill="hold" grpId="1" nodeType="withEffect">
                                  <p:stCondLst>
                                    <p:cond delay="0"/>
                                  </p:stCondLst>
                                  <p:childTnLst>
                                    <p:animEffect transition="out" filter="fade">
                                      <p:cBhvr>
                                        <p:cTn id="225" dur="500"/>
                                        <p:tgtEl>
                                          <p:spTgt spid="14"/>
                                        </p:tgtEl>
                                      </p:cBhvr>
                                    </p:animEffect>
                                    <p:set>
                                      <p:cBhvr>
                                        <p:cTn id="226" dur="1" fill="hold">
                                          <p:stCondLst>
                                            <p:cond delay="499"/>
                                          </p:stCondLst>
                                        </p:cTn>
                                        <p:tgtEl>
                                          <p:spTgt spid="14"/>
                                        </p:tgtEl>
                                        <p:attrNameLst>
                                          <p:attrName>style.visibility</p:attrName>
                                        </p:attrNameLst>
                                      </p:cBhvr>
                                      <p:to>
                                        <p:strVal val="hidden"/>
                                      </p:to>
                                    </p:set>
                                  </p:childTnLst>
                                </p:cTn>
                              </p:par>
                              <p:par>
                                <p:cTn id="227" presetID="10" presetClass="exit" presetSubtype="0" fill="hold" grpId="1" nodeType="withEffect">
                                  <p:stCondLst>
                                    <p:cond delay="0"/>
                                  </p:stCondLst>
                                  <p:childTnLst>
                                    <p:animEffect transition="out" filter="fade">
                                      <p:cBhvr>
                                        <p:cTn id="228" dur="500"/>
                                        <p:tgtEl>
                                          <p:spTgt spid="10"/>
                                        </p:tgtEl>
                                      </p:cBhvr>
                                    </p:animEffect>
                                    <p:set>
                                      <p:cBhvr>
                                        <p:cTn id="229" dur="1" fill="hold">
                                          <p:stCondLst>
                                            <p:cond delay="499"/>
                                          </p:stCondLst>
                                        </p:cTn>
                                        <p:tgtEl>
                                          <p:spTgt spid="10"/>
                                        </p:tgtEl>
                                        <p:attrNameLst>
                                          <p:attrName>style.visibility</p:attrName>
                                        </p:attrNameLst>
                                      </p:cBhvr>
                                      <p:to>
                                        <p:strVal val="hidden"/>
                                      </p:to>
                                    </p:set>
                                  </p:childTnLst>
                                </p:cTn>
                              </p:par>
                              <p:par>
                                <p:cTn id="230" presetID="10" presetClass="exit" presetSubtype="0" fill="hold" grpId="2" nodeType="withEffect">
                                  <p:stCondLst>
                                    <p:cond delay="0"/>
                                  </p:stCondLst>
                                  <p:childTnLst>
                                    <p:animEffect transition="out" filter="fade">
                                      <p:cBhvr>
                                        <p:cTn id="231" dur="500"/>
                                        <p:tgtEl>
                                          <p:spTgt spid="8"/>
                                        </p:tgtEl>
                                      </p:cBhvr>
                                    </p:animEffect>
                                    <p:set>
                                      <p:cBhvr>
                                        <p:cTn id="232" dur="1" fill="hold">
                                          <p:stCondLst>
                                            <p:cond delay="499"/>
                                          </p:stCondLst>
                                        </p:cTn>
                                        <p:tgtEl>
                                          <p:spTgt spid="8"/>
                                        </p:tgtEl>
                                        <p:attrNameLst>
                                          <p:attrName>style.visibility</p:attrName>
                                        </p:attrNameLst>
                                      </p:cBhvr>
                                      <p:to>
                                        <p:strVal val="hidden"/>
                                      </p:to>
                                    </p:set>
                                  </p:childTnLst>
                                </p:cTn>
                              </p:par>
                              <p:par>
                                <p:cTn id="233" presetID="10" presetClass="exit" presetSubtype="0" fill="hold" grpId="2" nodeType="withEffect">
                                  <p:stCondLst>
                                    <p:cond delay="0"/>
                                  </p:stCondLst>
                                  <p:childTnLst>
                                    <p:animEffect transition="out" filter="fade">
                                      <p:cBhvr>
                                        <p:cTn id="234" dur="500"/>
                                        <p:tgtEl>
                                          <p:spTgt spid="7"/>
                                        </p:tgtEl>
                                      </p:cBhvr>
                                    </p:animEffect>
                                    <p:set>
                                      <p:cBhvr>
                                        <p:cTn id="235" dur="1" fill="hold">
                                          <p:stCondLst>
                                            <p:cond delay="499"/>
                                          </p:stCondLst>
                                        </p:cTn>
                                        <p:tgtEl>
                                          <p:spTgt spid="7"/>
                                        </p:tgtEl>
                                        <p:attrNameLst>
                                          <p:attrName>style.visibility</p:attrName>
                                        </p:attrNameLst>
                                      </p:cBhvr>
                                      <p:to>
                                        <p:strVal val="hidden"/>
                                      </p:to>
                                    </p:set>
                                  </p:childTnLst>
                                </p:cTn>
                              </p:par>
                              <p:par>
                                <p:cTn id="236" presetID="10" presetClass="exit" presetSubtype="0" fill="hold" grpId="2" nodeType="withEffect">
                                  <p:stCondLst>
                                    <p:cond delay="0"/>
                                  </p:stCondLst>
                                  <p:childTnLst>
                                    <p:animEffect transition="out" filter="fade">
                                      <p:cBhvr>
                                        <p:cTn id="237" dur="500"/>
                                        <p:tgtEl>
                                          <p:spTgt spid="9"/>
                                        </p:tgtEl>
                                      </p:cBhvr>
                                    </p:animEffect>
                                    <p:set>
                                      <p:cBhvr>
                                        <p:cTn id="238" dur="1" fill="hold">
                                          <p:stCondLst>
                                            <p:cond delay="499"/>
                                          </p:stCondLst>
                                        </p:cTn>
                                        <p:tgtEl>
                                          <p:spTgt spid="9"/>
                                        </p:tgtEl>
                                        <p:attrNameLst>
                                          <p:attrName>style.visibility</p:attrName>
                                        </p:attrNameLst>
                                      </p:cBhvr>
                                      <p:to>
                                        <p:strVal val="hidden"/>
                                      </p:to>
                                    </p:set>
                                  </p:childTnLst>
                                </p:cTn>
                              </p:par>
                              <p:par>
                                <p:cTn id="239" presetID="10" presetClass="exit" presetSubtype="0" fill="hold" grpId="1" nodeType="withEffect">
                                  <p:stCondLst>
                                    <p:cond delay="0"/>
                                  </p:stCondLst>
                                  <p:childTnLst>
                                    <p:animEffect transition="out" filter="fade">
                                      <p:cBhvr>
                                        <p:cTn id="240" dur="500"/>
                                        <p:tgtEl>
                                          <p:spTgt spid="11"/>
                                        </p:tgtEl>
                                      </p:cBhvr>
                                    </p:animEffect>
                                    <p:set>
                                      <p:cBhvr>
                                        <p:cTn id="241" dur="1" fill="hold">
                                          <p:stCondLst>
                                            <p:cond delay="499"/>
                                          </p:stCondLst>
                                        </p:cTn>
                                        <p:tgtEl>
                                          <p:spTgt spid="11"/>
                                        </p:tgtEl>
                                        <p:attrNameLst>
                                          <p:attrName>style.visibility</p:attrName>
                                        </p:attrNameLst>
                                      </p:cBhvr>
                                      <p:to>
                                        <p:strVal val="hidden"/>
                                      </p:to>
                                    </p:set>
                                  </p:childTnLst>
                                </p:cTn>
                              </p:par>
                              <p:par>
                                <p:cTn id="242" presetID="10" presetClass="exit" presetSubtype="0" fill="hold" grpId="2" nodeType="withEffect">
                                  <p:stCondLst>
                                    <p:cond delay="0"/>
                                  </p:stCondLst>
                                  <p:childTnLst>
                                    <p:animEffect transition="out" filter="fade">
                                      <p:cBhvr>
                                        <p:cTn id="243" dur="500"/>
                                        <p:tgtEl>
                                          <p:spTgt spid="16"/>
                                        </p:tgtEl>
                                      </p:cBhvr>
                                    </p:animEffect>
                                    <p:set>
                                      <p:cBhvr>
                                        <p:cTn id="244" dur="1" fill="hold">
                                          <p:stCondLst>
                                            <p:cond delay="499"/>
                                          </p:stCondLst>
                                        </p:cTn>
                                        <p:tgtEl>
                                          <p:spTgt spid="16"/>
                                        </p:tgtEl>
                                        <p:attrNameLst>
                                          <p:attrName>style.visibility</p:attrName>
                                        </p:attrNameLst>
                                      </p:cBhvr>
                                      <p:to>
                                        <p:strVal val="hidden"/>
                                      </p:to>
                                    </p:set>
                                  </p:childTnLst>
                                </p:cTn>
                              </p:par>
                              <p:par>
                                <p:cTn id="245" presetID="10" presetClass="exit" presetSubtype="0" fill="hold" grpId="2" nodeType="withEffect">
                                  <p:stCondLst>
                                    <p:cond delay="0"/>
                                  </p:stCondLst>
                                  <p:childTnLst>
                                    <p:animEffect transition="out" filter="fade">
                                      <p:cBhvr>
                                        <p:cTn id="246" dur="500"/>
                                        <p:tgtEl>
                                          <p:spTgt spid="13"/>
                                        </p:tgtEl>
                                      </p:cBhvr>
                                    </p:animEffect>
                                    <p:set>
                                      <p:cBhvr>
                                        <p:cTn id="247" dur="1" fill="hold">
                                          <p:stCondLst>
                                            <p:cond delay="499"/>
                                          </p:stCondLst>
                                        </p:cTn>
                                        <p:tgtEl>
                                          <p:spTgt spid="13"/>
                                        </p:tgtEl>
                                        <p:attrNameLst>
                                          <p:attrName>style.visibility</p:attrName>
                                        </p:attrNameLst>
                                      </p:cBhvr>
                                      <p:to>
                                        <p:strVal val="hidden"/>
                                      </p:to>
                                    </p:set>
                                  </p:childTnLst>
                                </p:cTn>
                              </p:par>
                              <p:par>
                                <p:cTn id="248" presetID="10" presetClass="exit" presetSubtype="0" fill="hold" grpId="2" nodeType="withEffect">
                                  <p:stCondLst>
                                    <p:cond delay="0"/>
                                  </p:stCondLst>
                                  <p:childTnLst>
                                    <p:animEffect transition="out" filter="fade">
                                      <p:cBhvr>
                                        <p:cTn id="249" dur="500"/>
                                        <p:tgtEl>
                                          <p:spTgt spid="17"/>
                                        </p:tgtEl>
                                      </p:cBhvr>
                                    </p:animEffect>
                                    <p:set>
                                      <p:cBhvr>
                                        <p:cTn id="250" dur="1" fill="hold">
                                          <p:stCondLst>
                                            <p:cond delay="499"/>
                                          </p:stCondLst>
                                        </p:cTn>
                                        <p:tgtEl>
                                          <p:spTgt spid="17"/>
                                        </p:tgtEl>
                                        <p:attrNameLst>
                                          <p:attrName>style.visibility</p:attrName>
                                        </p:attrNameLst>
                                      </p:cBhvr>
                                      <p:to>
                                        <p:strVal val="hidden"/>
                                      </p:to>
                                    </p:set>
                                  </p:childTnLst>
                                </p:cTn>
                              </p:par>
                              <p:par>
                                <p:cTn id="251" presetID="10" presetClass="exit" presetSubtype="0" fill="hold" grpId="1" nodeType="withEffect">
                                  <p:stCondLst>
                                    <p:cond delay="0"/>
                                  </p:stCondLst>
                                  <p:childTnLst>
                                    <p:animEffect transition="out" filter="fade">
                                      <p:cBhvr>
                                        <p:cTn id="252" dur="500"/>
                                        <p:tgtEl>
                                          <p:spTgt spid="35"/>
                                        </p:tgtEl>
                                      </p:cBhvr>
                                    </p:animEffect>
                                    <p:set>
                                      <p:cBhvr>
                                        <p:cTn id="253" dur="1" fill="hold">
                                          <p:stCondLst>
                                            <p:cond delay="499"/>
                                          </p:stCondLst>
                                        </p:cTn>
                                        <p:tgtEl>
                                          <p:spTgt spid="35"/>
                                        </p:tgtEl>
                                        <p:attrNameLst>
                                          <p:attrName>style.visibility</p:attrName>
                                        </p:attrNameLst>
                                      </p:cBhvr>
                                      <p:to>
                                        <p:strVal val="hidden"/>
                                      </p:to>
                                    </p:set>
                                  </p:childTnLst>
                                </p:cTn>
                              </p:par>
                              <p:par>
                                <p:cTn id="254" presetID="10" presetClass="exit" presetSubtype="0" fill="hold" grpId="1" nodeType="withEffect">
                                  <p:stCondLst>
                                    <p:cond delay="0"/>
                                  </p:stCondLst>
                                  <p:childTnLst>
                                    <p:animEffect transition="out" filter="fade">
                                      <p:cBhvr>
                                        <p:cTn id="255" dur="500"/>
                                        <p:tgtEl>
                                          <p:spTgt spid="20"/>
                                        </p:tgtEl>
                                      </p:cBhvr>
                                    </p:animEffect>
                                    <p:set>
                                      <p:cBhvr>
                                        <p:cTn id="256" dur="1" fill="hold">
                                          <p:stCondLst>
                                            <p:cond delay="499"/>
                                          </p:stCondLst>
                                        </p:cTn>
                                        <p:tgtEl>
                                          <p:spTgt spid="20"/>
                                        </p:tgtEl>
                                        <p:attrNameLst>
                                          <p:attrName>style.visibility</p:attrName>
                                        </p:attrNameLst>
                                      </p:cBhvr>
                                      <p:to>
                                        <p:strVal val="hidden"/>
                                      </p:to>
                                    </p:set>
                                  </p:childTnLst>
                                </p:cTn>
                              </p:par>
                              <p:par>
                                <p:cTn id="257" presetID="10" presetClass="exit" presetSubtype="0" fill="hold" grpId="2" nodeType="withEffect">
                                  <p:stCondLst>
                                    <p:cond delay="0"/>
                                  </p:stCondLst>
                                  <p:childTnLst>
                                    <p:animEffect transition="out" filter="fade">
                                      <p:cBhvr>
                                        <p:cTn id="258" dur="500"/>
                                        <p:tgtEl>
                                          <p:spTgt spid="24"/>
                                        </p:tgtEl>
                                      </p:cBhvr>
                                    </p:animEffect>
                                    <p:set>
                                      <p:cBhvr>
                                        <p:cTn id="259" dur="1" fill="hold">
                                          <p:stCondLst>
                                            <p:cond delay="499"/>
                                          </p:stCondLst>
                                        </p:cTn>
                                        <p:tgtEl>
                                          <p:spTgt spid="24"/>
                                        </p:tgtEl>
                                        <p:attrNameLst>
                                          <p:attrName>style.visibility</p:attrName>
                                        </p:attrNameLst>
                                      </p:cBhvr>
                                      <p:to>
                                        <p:strVal val="hidden"/>
                                      </p:to>
                                    </p:set>
                                  </p:childTnLst>
                                </p:cTn>
                              </p:par>
                              <p:par>
                                <p:cTn id="260" presetID="10" presetClass="exit" presetSubtype="0" fill="hold" grpId="2" nodeType="withEffect">
                                  <p:stCondLst>
                                    <p:cond delay="0"/>
                                  </p:stCondLst>
                                  <p:childTnLst>
                                    <p:animEffect transition="out" filter="fade">
                                      <p:cBhvr>
                                        <p:cTn id="261" dur="500"/>
                                        <p:tgtEl>
                                          <p:spTgt spid="23"/>
                                        </p:tgtEl>
                                      </p:cBhvr>
                                    </p:animEffect>
                                    <p:set>
                                      <p:cBhvr>
                                        <p:cTn id="262" dur="1" fill="hold">
                                          <p:stCondLst>
                                            <p:cond delay="499"/>
                                          </p:stCondLst>
                                        </p:cTn>
                                        <p:tgtEl>
                                          <p:spTgt spid="23"/>
                                        </p:tgtEl>
                                        <p:attrNameLst>
                                          <p:attrName>style.visibility</p:attrName>
                                        </p:attrNameLst>
                                      </p:cBhvr>
                                      <p:to>
                                        <p:strVal val="hidden"/>
                                      </p:to>
                                    </p:set>
                                  </p:childTnLst>
                                </p:cTn>
                              </p:par>
                              <p:par>
                                <p:cTn id="263" presetID="10" presetClass="exit" presetSubtype="0" fill="hold" grpId="2" nodeType="withEffect">
                                  <p:stCondLst>
                                    <p:cond delay="0"/>
                                  </p:stCondLst>
                                  <p:childTnLst>
                                    <p:animEffect transition="out" filter="fade">
                                      <p:cBhvr>
                                        <p:cTn id="264" dur="500"/>
                                        <p:tgtEl>
                                          <p:spTgt spid="25"/>
                                        </p:tgtEl>
                                      </p:cBhvr>
                                    </p:animEffect>
                                    <p:set>
                                      <p:cBhvr>
                                        <p:cTn id="265" dur="1" fill="hold">
                                          <p:stCondLst>
                                            <p:cond delay="499"/>
                                          </p:stCondLst>
                                        </p:cTn>
                                        <p:tgtEl>
                                          <p:spTgt spid="25"/>
                                        </p:tgtEl>
                                        <p:attrNameLst>
                                          <p:attrName>style.visibility</p:attrName>
                                        </p:attrNameLst>
                                      </p:cBhvr>
                                      <p:to>
                                        <p:strVal val="hidden"/>
                                      </p:to>
                                    </p:set>
                                  </p:childTnLst>
                                </p:cTn>
                              </p:par>
                              <p:par>
                                <p:cTn id="266" presetID="10" presetClass="exit" presetSubtype="0" fill="hold" grpId="1" nodeType="withEffect">
                                  <p:stCondLst>
                                    <p:cond delay="0"/>
                                  </p:stCondLst>
                                  <p:childTnLst>
                                    <p:animEffect transition="out" filter="fade">
                                      <p:cBhvr>
                                        <p:cTn id="267" dur="500"/>
                                        <p:tgtEl>
                                          <p:spTgt spid="26"/>
                                        </p:tgtEl>
                                      </p:cBhvr>
                                    </p:animEffect>
                                    <p:set>
                                      <p:cBhvr>
                                        <p:cTn id="268" dur="1" fill="hold">
                                          <p:stCondLst>
                                            <p:cond delay="499"/>
                                          </p:stCondLst>
                                        </p:cTn>
                                        <p:tgtEl>
                                          <p:spTgt spid="26"/>
                                        </p:tgtEl>
                                        <p:attrNameLst>
                                          <p:attrName>style.visibility</p:attrName>
                                        </p:attrNameLst>
                                      </p:cBhvr>
                                      <p:to>
                                        <p:strVal val="hidden"/>
                                      </p:to>
                                    </p:set>
                                  </p:childTnLst>
                                </p:cTn>
                              </p:par>
                              <p:par>
                                <p:cTn id="269" presetID="10" presetClass="exit" presetSubtype="0" fill="hold" nodeType="withEffect">
                                  <p:stCondLst>
                                    <p:cond delay="0"/>
                                  </p:stCondLst>
                                  <p:childTnLst>
                                    <p:animEffect transition="out" filter="fade">
                                      <p:cBhvr>
                                        <p:cTn id="270" dur="500"/>
                                        <p:tgtEl>
                                          <p:spTgt spid="3"/>
                                        </p:tgtEl>
                                      </p:cBhvr>
                                    </p:animEffect>
                                    <p:set>
                                      <p:cBhvr>
                                        <p:cTn id="271" dur="1" fill="hold">
                                          <p:stCondLst>
                                            <p:cond delay="499"/>
                                          </p:stCondLst>
                                        </p:cTn>
                                        <p:tgtEl>
                                          <p:spTgt spid="3"/>
                                        </p:tgtEl>
                                        <p:attrNameLst>
                                          <p:attrName>style.visibility</p:attrName>
                                        </p:attrNameLst>
                                      </p:cBhvr>
                                      <p:to>
                                        <p:strVal val="hidden"/>
                                      </p:to>
                                    </p:set>
                                  </p:childTnLst>
                                </p:cTn>
                              </p:par>
                              <p:par>
                                <p:cTn id="272" presetID="10" presetClass="exit" presetSubtype="0" fill="hold" grpId="1" nodeType="withEffect">
                                  <p:stCondLst>
                                    <p:cond delay="0"/>
                                  </p:stCondLst>
                                  <p:childTnLst>
                                    <p:animEffect transition="out" filter="fade">
                                      <p:cBhvr>
                                        <p:cTn id="273" dur="500"/>
                                        <p:tgtEl>
                                          <p:spTgt spid="37"/>
                                        </p:tgtEl>
                                      </p:cBhvr>
                                    </p:animEffect>
                                    <p:set>
                                      <p:cBhvr>
                                        <p:cTn id="274" dur="1" fill="hold">
                                          <p:stCondLst>
                                            <p:cond delay="499"/>
                                          </p:stCondLst>
                                        </p:cTn>
                                        <p:tgtEl>
                                          <p:spTgt spid="37"/>
                                        </p:tgtEl>
                                        <p:attrNameLst>
                                          <p:attrName>style.visibility</p:attrName>
                                        </p:attrNameLst>
                                      </p:cBhvr>
                                      <p:to>
                                        <p:strVal val="hidden"/>
                                      </p:to>
                                    </p:set>
                                  </p:childTnLst>
                                </p:cTn>
                              </p:par>
                            </p:childTnLst>
                          </p:cTn>
                        </p:par>
                        <p:par>
                          <p:cTn id="275" fill="hold">
                            <p:stCondLst>
                              <p:cond delay="500"/>
                            </p:stCondLst>
                            <p:childTnLst>
                              <p:par>
                                <p:cTn id="276" presetID="35" presetClass="path" presetSubtype="0" accel="50000" fill="hold" grpId="1" nodeType="afterEffect">
                                  <p:stCondLst>
                                    <p:cond delay="0"/>
                                  </p:stCondLst>
                                  <p:childTnLst>
                                    <p:animMotion origin="layout" path="M 4.72222E-6 -2.22222E-6 L -0.26216 -2.22222E-6 " pathEditMode="relative" rAng="0" ptsTypes="AA">
                                      <p:cBhvr>
                                        <p:cTn id="277" dur="1000" fill="hold"/>
                                        <p:tgtEl>
                                          <p:spTgt spid="30"/>
                                        </p:tgtEl>
                                        <p:attrNameLst>
                                          <p:attrName>ppt_x</p:attrName>
                                          <p:attrName>ppt_y</p:attrName>
                                        </p:attrNameLst>
                                      </p:cBhvr>
                                      <p:rCtr x="-13108" y="0"/>
                                    </p:animMotion>
                                  </p:childTnLst>
                                </p:cTn>
                              </p:par>
                            </p:childTnLst>
                          </p:cTn>
                        </p:par>
                        <p:par>
                          <p:cTn id="278" fill="hold">
                            <p:stCondLst>
                              <p:cond delay="1500"/>
                            </p:stCondLst>
                            <p:childTnLst>
                              <p:par>
                                <p:cTn id="279" presetID="64" presetClass="path" presetSubtype="0" decel="26000" fill="hold" grpId="2" nodeType="afterEffect">
                                  <p:stCondLst>
                                    <p:cond delay="0"/>
                                  </p:stCondLst>
                                  <p:childTnLst>
                                    <p:animMotion origin="layout" path="M -0.26215 -2.22222E-6 L -0.26215 -0.29055 " pathEditMode="relative" rAng="0" ptsTypes="AA">
                                      <p:cBhvr>
                                        <p:cTn id="280" dur="1000" fill="hold"/>
                                        <p:tgtEl>
                                          <p:spTgt spid="30"/>
                                        </p:tgtEl>
                                        <p:attrNameLst>
                                          <p:attrName>ppt_x</p:attrName>
                                          <p:attrName>ppt_y</p:attrName>
                                        </p:attrNameLst>
                                      </p:cBhvr>
                                      <p:rCtr x="0" y="-14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bldP spid="5" grpId="1"/>
      <p:bldP spid="5" grpId="2"/>
      <p:bldP spid="6" grpId="0"/>
      <p:bldP spid="6" grpId="1"/>
      <p:bldP spid="6" grpId="2"/>
      <p:bldP spid="7" grpId="0"/>
      <p:bldP spid="7" grpId="1"/>
      <p:bldP spid="7" grpId="2"/>
      <p:bldP spid="8" grpId="0"/>
      <p:bldP spid="8" grpId="1"/>
      <p:bldP spid="8" grpId="2"/>
      <p:bldP spid="9" grpId="0"/>
      <p:bldP spid="9" grpId="1"/>
      <p:bldP spid="9" grpId="2"/>
      <p:bldP spid="10" grpId="0"/>
      <p:bldP spid="10" grpId="1"/>
      <p:bldP spid="11" grpId="0"/>
      <p:bldP spid="11" grpId="1"/>
      <p:bldP spid="13" grpId="0"/>
      <p:bldP spid="13" grpId="1"/>
      <p:bldP spid="13" grpId="2"/>
      <p:bldP spid="16" grpId="0"/>
      <p:bldP spid="16" grpId="1"/>
      <p:bldP spid="16" grpId="2"/>
      <p:bldP spid="17" grpId="0"/>
      <p:bldP spid="17" grpId="1"/>
      <p:bldP spid="17" grpId="2"/>
      <p:bldP spid="20" grpId="0"/>
      <p:bldP spid="20" grpId="1"/>
      <p:bldP spid="23" grpId="0"/>
      <p:bldP spid="23" grpId="1"/>
      <p:bldP spid="23" grpId="2"/>
      <p:bldP spid="24" grpId="0"/>
      <p:bldP spid="24" grpId="1"/>
      <p:bldP spid="24" grpId="2"/>
      <p:bldP spid="25" grpId="0"/>
      <p:bldP spid="25" grpId="1"/>
      <p:bldP spid="25" grpId="2"/>
      <p:bldP spid="26" grpId="0"/>
      <p:bldP spid="26" grpId="1"/>
      <p:bldP spid="30" grpId="0"/>
      <p:bldP spid="30" grpId="1"/>
      <p:bldP spid="30" grpId="2"/>
      <p:bldP spid="28" grpId="0"/>
      <p:bldP spid="28" grpId="1"/>
      <p:bldP spid="14" grpId="0"/>
      <p:bldP spid="14" grpId="1"/>
      <p:bldP spid="35" grpId="0"/>
      <p:bldP spid="35" grpId="1"/>
      <p:bldP spid="37" grpId="0"/>
      <p:bldP spid="3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Table 42"/>
          <p:cNvGraphicFramePr>
            <a:graphicFrameLocks noGrp="1"/>
          </p:cNvGraphicFramePr>
          <p:nvPr>
            <p:extLst>
              <p:ext uri="{D42A27DB-BD31-4B8C-83A1-F6EECF244321}">
                <p14:modId xmlns:p14="http://schemas.microsoft.com/office/powerpoint/2010/main" val="948195757"/>
              </p:ext>
            </p:extLst>
          </p:nvPr>
        </p:nvGraphicFramePr>
        <p:xfrm>
          <a:off x="6955876" y="1842052"/>
          <a:ext cx="1337224" cy="2131992"/>
        </p:xfrm>
        <a:graphic>
          <a:graphicData uri="http://schemas.openxmlformats.org/drawingml/2006/table">
            <a:tbl>
              <a:tblPr firstRow="1" bandRow="1">
                <a:tableStyleId>{5C22544A-7EE6-4342-B048-85BDC9FD1C3A}</a:tableStyleId>
              </a:tblPr>
              <a:tblGrid>
                <a:gridCol w="334306"/>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C</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grpSp>
        <p:nvGrpSpPr>
          <p:cNvPr id="98" name="Group 97"/>
          <p:cNvGrpSpPr/>
          <p:nvPr/>
        </p:nvGrpSpPr>
        <p:grpSpPr>
          <a:xfrm>
            <a:off x="868555" y="1699356"/>
            <a:ext cx="5884763" cy="2148719"/>
            <a:chOff x="868555" y="1699356"/>
            <a:chExt cx="5884763" cy="2148719"/>
          </a:xfrm>
        </p:grpSpPr>
        <p:sp>
          <p:nvSpPr>
            <p:cNvPr id="45" name="TextBox 44"/>
            <p:cNvSpPr txBox="1"/>
            <p:nvPr/>
          </p:nvSpPr>
          <p:spPr>
            <a:xfrm>
              <a:off x="878195" y="1699356"/>
              <a:ext cx="2978701" cy="369332"/>
            </a:xfrm>
            <a:prstGeom prst="rect">
              <a:avLst/>
            </a:prstGeom>
            <a:noFill/>
          </p:spPr>
          <p:txBody>
            <a:bodyPr wrap="none" rtlCol="0">
              <a:spAutoFit/>
            </a:bodyPr>
            <a:lstStyle>
              <a:defPPr>
                <a:defRPr lang="en-US"/>
              </a:defPPr>
              <a:lvl1pPr>
                <a:defRPr sz="2000">
                  <a:solidFill>
                    <a:srgbClr val="0070C0"/>
                  </a:solidFill>
                </a:defRPr>
              </a:lvl1pPr>
            </a:lstStyle>
            <a:p>
              <a:r>
                <a:rPr lang="en-GB" sz="1800" dirty="0"/>
                <a:t>A ∧</a:t>
              </a:r>
              <a:r>
                <a:rPr lang="en-GB" sz="1800" dirty="0" smtClean="0"/>
                <a:t> (B </a:t>
              </a:r>
              <a:r>
                <a:rPr lang="en-GB" sz="1800" dirty="0"/>
                <a:t>V</a:t>
              </a:r>
              <a:r>
                <a:rPr lang="en-GB" sz="1800" dirty="0" smtClean="0"/>
                <a:t> C</a:t>
              </a:r>
              <a:r>
                <a:rPr lang="en-GB" sz="1800" dirty="0"/>
                <a:t>) </a:t>
              </a:r>
              <a:r>
                <a:rPr lang="en-GB" sz="1800" dirty="0" smtClean="0"/>
                <a:t>= (</a:t>
              </a:r>
              <a:r>
                <a:rPr lang="en-GB" sz="1800" dirty="0"/>
                <a:t>A ∧</a:t>
              </a:r>
              <a:r>
                <a:rPr lang="en-GB" sz="1800" dirty="0" smtClean="0"/>
                <a:t> </a:t>
              </a:r>
              <a:r>
                <a:rPr lang="en-GB" sz="1800" dirty="0"/>
                <a:t>B) V</a:t>
              </a:r>
              <a:r>
                <a:rPr lang="en-GB" sz="1800" dirty="0" smtClean="0"/>
                <a:t> </a:t>
              </a:r>
              <a:r>
                <a:rPr lang="en-GB" sz="1800" dirty="0"/>
                <a:t>(A ∧</a:t>
              </a:r>
              <a:r>
                <a:rPr lang="en-GB" sz="1800" dirty="0" smtClean="0"/>
                <a:t> </a:t>
              </a:r>
              <a:r>
                <a:rPr lang="en-GB" sz="1800" dirty="0"/>
                <a:t>C</a:t>
              </a:r>
              <a:r>
                <a:rPr lang="en-GB" sz="1800" dirty="0" smtClean="0"/>
                <a:t>)</a:t>
              </a:r>
              <a:endParaRPr lang="en-GB" sz="1800" dirty="0"/>
            </a:p>
          </p:txBody>
        </p:sp>
        <p:grpSp>
          <p:nvGrpSpPr>
            <p:cNvPr id="92" name="Group 91"/>
            <p:cNvGrpSpPr/>
            <p:nvPr/>
          </p:nvGrpSpPr>
          <p:grpSpPr>
            <a:xfrm>
              <a:off x="868555" y="2438373"/>
              <a:ext cx="2715953" cy="1169970"/>
              <a:chOff x="868555" y="3801503"/>
              <a:chExt cx="2715953" cy="1169970"/>
            </a:xfrm>
          </p:grpSpPr>
          <p:cxnSp>
            <p:nvCxnSpPr>
              <p:cNvPr id="48" name="Straight Connector 47"/>
              <p:cNvCxnSpPr/>
              <p:nvPr/>
            </p:nvCxnSpPr>
            <p:spPr>
              <a:xfrm>
                <a:off x="1132774" y="3970411"/>
                <a:ext cx="9534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878217" y="3801503"/>
                <a:ext cx="288862" cy="307777"/>
              </a:xfrm>
              <a:prstGeom prst="rect">
                <a:avLst/>
              </a:prstGeom>
              <a:noFill/>
              <a:ln w="12700">
                <a:noFill/>
              </a:ln>
            </p:spPr>
            <p:txBody>
              <a:bodyPr wrap="none" rtlCol="0">
                <a:spAutoFit/>
              </a:bodyPr>
              <a:lstStyle/>
              <a:p>
                <a:r>
                  <a:rPr lang="en-GB" sz="1400" dirty="0" smtClean="0"/>
                  <a:t>A</a:t>
                </a:r>
                <a:endParaRPr lang="en-GB" sz="1400" dirty="0"/>
              </a:p>
            </p:txBody>
          </p:sp>
          <p:pic>
            <p:nvPicPr>
              <p:cNvPr id="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8994" y="4271493"/>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1" name="Straight Connector 50"/>
              <p:cNvCxnSpPr/>
              <p:nvPr/>
            </p:nvCxnSpPr>
            <p:spPr>
              <a:xfrm>
                <a:off x="1121611" y="4820857"/>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115841" y="4618088"/>
                <a:ext cx="2437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9406" y="4076233"/>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4" name="Straight Connector 53"/>
              <p:cNvCxnSpPr/>
              <p:nvPr/>
            </p:nvCxnSpPr>
            <p:spPr>
              <a:xfrm>
                <a:off x="2080315" y="4213961"/>
                <a:ext cx="2850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065400" y="4418063"/>
                <a:ext cx="30097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2082760" y="3967907"/>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868555" y="4234174"/>
                <a:ext cx="282450" cy="307777"/>
              </a:xfrm>
              <a:prstGeom prst="rect">
                <a:avLst/>
              </a:prstGeom>
              <a:noFill/>
              <a:ln w="12700">
                <a:noFill/>
              </a:ln>
            </p:spPr>
            <p:txBody>
              <a:bodyPr wrap="none" rtlCol="0">
                <a:spAutoFit/>
              </a:bodyPr>
              <a:lstStyle/>
              <a:p>
                <a:r>
                  <a:rPr lang="en-GB" sz="1400" dirty="0"/>
                  <a:t>B</a:t>
                </a:r>
              </a:p>
            </p:txBody>
          </p:sp>
          <p:sp>
            <p:nvSpPr>
              <p:cNvPr id="58" name="TextBox 57"/>
              <p:cNvSpPr txBox="1"/>
              <p:nvPr/>
            </p:nvSpPr>
            <p:spPr>
              <a:xfrm>
                <a:off x="871222" y="4655369"/>
                <a:ext cx="280846" cy="307777"/>
              </a:xfrm>
              <a:prstGeom prst="rect">
                <a:avLst/>
              </a:prstGeom>
              <a:noFill/>
              <a:ln w="12700">
                <a:noFill/>
              </a:ln>
            </p:spPr>
            <p:txBody>
              <a:bodyPr wrap="none" rtlCol="0">
                <a:spAutoFit/>
              </a:bodyPr>
              <a:lstStyle/>
              <a:p>
                <a:r>
                  <a:rPr lang="en-GB" sz="1400" dirty="0"/>
                  <a:t>C</a:t>
                </a:r>
              </a:p>
            </p:txBody>
          </p:sp>
          <p:sp>
            <p:nvSpPr>
              <p:cNvPr id="59" name="TextBox 58"/>
              <p:cNvSpPr txBox="1"/>
              <p:nvPr/>
            </p:nvSpPr>
            <p:spPr>
              <a:xfrm>
                <a:off x="3316486" y="4255386"/>
                <a:ext cx="268022" cy="307777"/>
              </a:xfrm>
              <a:prstGeom prst="rect">
                <a:avLst/>
              </a:prstGeom>
              <a:noFill/>
              <a:ln w="12700">
                <a:noFill/>
              </a:ln>
            </p:spPr>
            <p:txBody>
              <a:bodyPr wrap="none" rtlCol="0">
                <a:spAutoFit/>
              </a:bodyPr>
              <a:lstStyle/>
              <a:p>
                <a:r>
                  <a:rPr lang="en-GB" sz="1400" dirty="0"/>
                  <a:t>Z</a:t>
                </a:r>
              </a:p>
            </p:txBody>
          </p:sp>
          <p:cxnSp>
            <p:nvCxnSpPr>
              <p:cNvPr id="60" name="Straight Connector 59"/>
              <p:cNvCxnSpPr/>
              <p:nvPr/>
            </p:nvCxnSpPr>
            <p:spPr>
              <a:xfrm>
                <a:off x="1127327" y="4397947"/>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3736614" y="2214704"/>
              <a:ext cx="3016704" cy="1633371"/>
              <a:chOff x="3736614" y="3577834"/>
              <a:chExt cx="3016704" cy="1633371"/>
            </a:xfrm>
          </p:grpSpPr>
          <p:sp>
            <p:nvSpPr>
              <p:cNvPr id="63" name="TextBox 62"/>
              <p:cNvSpPr txBox="1"/>
              <p:nvPr/>
            </p:nvSpPr>
            <p:spPr>
              <a:xfrm>
                <a:off x="3736614" y="3577834"/>
                <a:ext cx="288862" cy="307777"/>
              </a:xfrm>
              <a:prstGeom prst="rect">
                <a:avLst/>
              </a:prstGeom>
              <a:noFill/>
            </p:spPr>
            <p:txBody>
              <a:bodyPr wrap="none" rtlCol="0">
                <a:spAutoFit/>
              </a:bodyPr>
              <a:lstStyle/>
              <a:p>
                <a:r>
                  <a:rPr lang="en-GB" sz="1400" dirty="0" smtClean="0"/>
                  <a:t>A</a:t>
                </a:r>
                <a:endParaRPr lang="en-GB" sz="1400" dirty="0"/>
              </a:p>
            </p:txBody>
          </p:sp>
          <p:cxnSp>
            <p:nvCxnSpPr>
              <p:cNvPr id="64" name="Straight Connector 63"/>
              <p:cNvCxnSpPr/>
              <p:nvPr/>
            </p:nvCxnSpPr>
            <p:spPr>
              <a:xfrm>
                <a:off x="4207012" y="4636950"/>
                <a:ext cx="2144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025856" y="5070073"/>
                <a:ext cx="3841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127695" y="4847112"/>
                <a:ext cx="2357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1132" y="3627068"/>
                <a:ext cx="717053" cy="689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1" name="Straight Connector 70"/>
              <p:cNvCxnSpPr/>
              <p:nvPr/>
            </p:nvCxnSpPr>
            <p:spPr>
              <a:xfrm>
                <a:off x="5352153" y="3954540"/>
                <a:ext cx="0" cy="23431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741851" y="4016602"/>
                <a:ext cx="282450" cy="307777"/>
              </a:xfrm>
              <a:prstGeom prst="rect">
                <a:avLst/>
              </a:prstGeom>
              <a:noFill/>
            </p:spPr>
            <p:txBody>
              <a:bodyPr wrap="none" rtlCol="0">
                <a:spAutoFit/>
              </a:bodyPr>
              <a:lstStyle/>
              <a:p>
                <a:r>
                  <a:rPr lang="en-GB" sz="1400" dirty="0"/>
                  <a:t>B</a:t>
                </a:r>
              </a:p>
            </p:txBody>
          </p:sp>
          <p:sp>
            <p:nvSpPr>
              <p:cNvPr id="73" name="TextBox 72"/>
              <p:cNvSpPr txBox="1"/>
              <p:nvPr/>
            </p:nvSpPr>
            <p:spPr>
              <a:xfrm>
                <a:off x="3749699" y="4903428"/>
                <a:ext cx="280846" cy="307777"/>
              </a:xfrm>
              <a:prstGeom prst="rect">
                <a:avLst/>
              </a:prstGeom>
              <a:noFill/>
            </p:spPr>
            <p:txBody>
              <a:bodyPr wrap="none" rtlCol="0">
                <a:spAutoFit/>
              </a:bodyPr>
              <a:lstStyle/>
              <a:p>
                <a:r>
                  <a:rPr lang="en-GB" sz="1400" dirty="0"/>
                  <a:t>C</a:t>
                </a:r>
              </a:p>
            </p:txBody>
          </p:sp>
          <p:sp>
            <p:nvSpPr>
              <p:cNvPr id="74" name="TextBox 73"/>
              <p:cNvSpPr txBox="1"/>
              <p:nvPr/>
            </p:nvSpPr>
            <p:spPr>
              <a:xfrm>
                <a:off x="6485296" y="4243553"/>
                <a:ext cx="268022" cy="307777"/>
              </a:xfrm>
              <a:prstGeom prst="rect">
                <a:avLst/>
              </a:prstGeom>
              <a:noFill/>
            </p:spPr>
            <p:txBody>
              <a:bodyPr wrap="none" rtlCol="0">
                <a:spAutoFit/>
              </a:bodyPr>
              <a:lstStyle/>
              <a:p>
                <a:r>
                  <a:rPr lang="en-GB" sz="1400" dirty="0"/>
                  <a:t>Z</a:t>
                </a:r>
              </a:p>
            </p:txBody>
          </p:sp>
          <p:cxnSp>
            <p:nvCxnSpPr>
              <p:cNvPr id="75" name="Straight Connector 74"/>
              <p:cNvCxnSpPr/>
              <p:nvPr/>
            </p:nvCxnSpPr>
            <p:spPr>
              <a:xfrm>
                <a:off x="4013465" y="4181742"/>
                <a:ext cx="4180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4098372" y="4103206"/>
                <a:ext cx="67343" cy="164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cxnSp>
            <p:nvCxnSpPr>
              <p:cNvPr id="77" name="Straight Connector 76"/>
              <p:cNvCxnSpPr/>
              <p:nvPr/>
            </p:nvCxnSpPr>
            <p:spPr>
              <a:xfrm>
                <a:off x="4203707" y="4116799"/>
                <a:ext cx="0" cy="5216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4204564" y="3741182"/>
                <a:ext cx="0" cy="3834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5360935" y="4600334"/>
                <a:ext cx="0" cy="2466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9764" y="4050209"/>
                <a:ext cx="717053" cy="699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1" name="Straight Connector 80"/>
              <p:cNvCxnSpPr/>
              <p:nvPr/>
            </p:nvCxnSpPr>
            <p:spPr>
              <a:xfrm>
                <a:off x="4002834" y="3742218"/>
                <a:ext cx="4309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135625" y="3958495"/>
                <a:ext cx="2192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Oval 82"/>
              <p:cNvSpPr/>
              <p:nvPr/>
            </p:nvSpPr>
            <p:spPr>
              <a:xfrm>
                <a:off x="4143473" y="4124631"/>
                <a:ext cx="116014" cy="11601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84" name="Rectangle 83"/>
              <p:cNvSpPr/>
              <p:nvPr/>
            </p:nvSpPr>
            <p:spPr>
              <a:xfrm>
                <a:off x="4127128" y="4114560"/>
                <a:ext cx="71436" cy="142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cxnSp>
            <p:nvCxnSpPr>
              <p:cNvPr id="85" name="Straight Connector 84"/>
              <p:cNvCxnSpPr/>
              <p:nvPr/>
            </p:nvCxnSpPr>
            <p:spPr>
              <a:xfrm>
                <a:off x="4005845" y="4181742"/>
                <a:ext cx="4222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3983" y="4512893"/>
                <a:ext cx="717053" cy="689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8" name="Straight Connector 67"/>
              <p:cNvCxnSpPr/>
              <p:nvPr/>
            </p:nvCxnSpPr>
            <p:spPr>
              <a:xfrm>
                <a:off x="5352033" y="4190034"/>
                <a:ext cx="253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360605" y="4600828"/>
                <a:ext cx="2426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215922" y="4398136"/>
                <a:ext cx="3048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09135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3.33333E-6 5.55112E-17 L 3.33333E-6 -0.22194 " pathEditMode="relative" rAng="0" ptsTypes="AA">
                                      <p:cBhvr>
                                        <p:cTn id="11" dur="2000" fill="hold"/>
                                        <p:tgtEl>
                                          <p:spTgt spid="98"/>
                                        </p:tgtEl>
                                        <p:attrNameLst>
                                          <p:attrName>ppt_x</p:attrName>
                                          <p:attrName>ppt_y</p:attrName>
                                        </p:attrNameLst>
                                      </p:cBhvr>
                                      <p:rCtr x="0" y="-11111"/>
                                    </p:animMotion>
                                  </p:childTnLst>
                                </p:cTn>
                              </p:par>
                              <p:par>
                                <p:cTn id="12" presetID="64" presetClass="path" presetSubtype="0" accel="50000" decel="50000" fill="hold" nodeType="withEffect">
                                  <p:stCondLst>
                                    <p:cond delay="0"/>
                                  </p:stCondLst>
                                  <p:childTnLst>
                                    <p:animMotion origin="layout" path="M -4.16667E-6 -1.11111E-6 L -4.16667E-6 -0.23028 " pathEditMode="relative" rAng="0" ptsTypes="AA">
                                      <p:cBhvr>
                                        <p:cTn id="13" dur="2000" fill="hold"/>
                                        <p:tgtEl>
                                          <p:spTgt spid="43"/>
                                        </p:tgtEl>
                                        <p:attrNameLst>
                                          <p:attrName>ppt_x</p:attrName>
                                          <p:attrName>ppt_y</p:attrName>
                                        </p:attrNameLst>
                                      </p:cBhvr>
                                      <p:rCtr x="0" y="-11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noChangeAspect="1"/>
          </p:cNvGrpSpPr>
          <p:nvPr/>
        </p:nvGrpSpPr>
        <p:grpSpPr>
          <a:xfrm>
            <a:off x="868556" y="3860798"/>
            <a:ext cx="2620713" cy="1161643"/>
            <a:chOff x="1531624" y="4074555"/>
            <a:chExt cx="2183927" cy="968036"/>
          </a:xfrm>
        </p:grpSpPr>
        <p:cxnSp>
          <p:nvCxnSpPr>
            <p:cNvPr id="5" name="Straight Connector 4"/>
            <p:cNvCxnSpPr/>
            <p:nvPr/>
          </p:nvCxnSpPr>
          <p:spPr>
            <a:xfrm>
              <a:off x="1751806" y="4215312"/>
              <a:ext cx="79454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39675" y="4074555"/>
              <a:ext cx="240718" cy="256481"/>
            </a:xfrm>
            <a:prstGeom prst="rect">
              <a:avLst/>
            </a:prstGeom>
            <a:noFill/>
            <a:ln w="12700">
              <a:noFill/>
            </a:ln>
          </p:spPr>
          <p:txBody>
            <a:bodyPr wrap="none" rtlCol="0">
              <a:spAutoFit/>
            </a:bodyPr>
            <a:lstStyle/>
            <a:p>
              <a:r>
                <a:rPr lang="en-GB" sz="1400" dirty="0" smtClean="0"/>
                <a:t>A</a:t>
              </a:r>
              <a:endParaRPr lang="en-GB" sz="1400"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6364" y="4299526"/>
              <a:ext cx="597544" cy="58331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p:cNvCxnSpPr/>
            <p:nvPr/>
          </p:nvCxnSpPr>
          <p:spPr>
            <a:xfrm>
              <a:off x="1742504" y="4924017"/>
              <a:ext cx="2482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571029" y="4747106"/>
              <a:ext cx="2031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8187" y="4462247"/>
              <a:ext cx="597544" cy="5747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Connector 10"/>
            <p:cNvCxnSpPr/>
            <p:nvPr/>
          </p:nvCxnSpPr>
          <p:spPr>
            <a:xfrm>
              <a:off x="2541424" y="4418270"/>
              <a:ext cx="23750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282961" y="4588355"/>
              <a:ext cx="2508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543461" y="4213225"/>
              <a:ext cx="0" cy="2081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31624" y="4435114"/>
              <a:ext cx="235375" cy="256481"/>
            </a:xfrm>
            <a:prstGeom prst="rect">
              <a:avLst/>
            </a:prstGeom>
            <a:noFill/>
            <a:ln w="12700">
              <a:noFill/>
            </a:ln>
          </p:spPr>
          <p:txBody>
            <a:bodyPr wrap="none" rtlCol="0">
              <a:spAutoFit/>
            </a:bodyPr>
            <a:lstStyle/>
            <a:p>
              <a:r>
                <a:rPr lang="en-GB" sz="1400" dirty="0"/>
                <a:t>B</a:t>
              </a:r>
            </a:p>
          </p:txBody>
        </p:sp>
        <p:sp>
          <p:nvSpPr>
            <p:cNvPr id="15" name="TextBox 14"/>
            <p:cNvSpPr txBox="1"/>
            <p:nvPr/>
          </p:nvSpPr>
          <p:spPr>
            <a:xfrm>
              <a:off x="1533846" y="4786110"/>
              <a:ext cx="234038" cy="256481"/>
            </a:xfrm>
            <a:prstGeom prst="rect">
              <a:avLst/>
            </a:prstGeom>
            <a:noFill/>
            <a:ln w="12700">
              <a:noFill/>
            </a:ln>
          </p:spPr>
          <p:txBody>
            <a:bodyPr wrap="none" rtlCol="0">
              <a:spAutoFit/>
            </a:bodyPr>
            <a:lstStyle/>
            <a:p>
              <a:r>
                <a:rPr lang="en-GB" sz="1400" dirty="0"/>
                <a:t>C</a:t>
              </a:r>
            </a:p>
          </p:txBody>
        </p:sp>
        <p:sp>
          <p:nvSpPr>
            <p:cNvPr id="16" name="TextBox 15"/>
            <p:cNvSpPr txBox="1"/>
            <p:nvPr/>
          </p:nvSpPr>
          <p:spPr>
            <a:xfrm>
              <a:off x="3492199" y="4452791"/>
              <a:ext cx="223352" cy="256481"/>
            </a:xfrm>
            <a:prstGeom prst="rect">
              <a:avLst/>
            </a:prstGeom>
            <a:noFill/>
            <a:ln w="12700">
              <a:noFill/>
            </a:ln>
          </p:spPr>
          <p:txBody>
            <a:bodyPr wrap="none" rtlCol="0">
              <a:spAutoFit/>
            </a:bodyPr>
            <a:lstStyle/>
            <a:p>
              <a:r>
                <a:rPr lang="en-GB" sz="1400" dirty="0"/>
                <a:t>Z</a:t>
              </a:r>
            </a:p>
          </p:txBody>
        </p:sp>
        <p:cxnSp>
          <p:nvCxnSpPr>
            <p:cNvPr id="17" name="Straight Connector 16"/>
            <p:cNvCxnSpPr/>
            <p:nvPr/>
          </p:nvCxnSpPr>
          <p:spPr>
            <a:xfrm>
              <a:off x="1747267" y="4571592"/>
              <a:ext cx="2482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a:grpSpLocks noChangeAspect="1"/>
          </p:cNvGrpSpPr>
          <p:nvPr/>
        </p:nvGrpSpPr>
        <p:grpSpPr>
          <a:xfrm>
            <a:off x="3736616" y="3637129"/>
            <a:ext cx="3026228" cy="1633371"/>
            <a:chOff x="4148942" y="4003285"/>
            <a:chExt cx="2521856" cy="1361143"/>
          </a:xfrm>
        </p:grpSpPr>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0417" y="4765866"/>
              <a:ext cx="597544" cy="583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4148942" y="4003285"/>
              <a:ext cx="240718" cy="256481"/>
            </a:xfrm>
            <a:prstGeom prst="rect">
              <a:avLst/>
            </a:prstGeom>
            <a:noFill/>
          </p:spPr>
          <p:txBody>
            <a:bodyPr wrap="none" rtlCol="0">
              <a:spAutoFit/>
            </a:bodyPr>
            <a:lstStyle/>
            <a:p>
              <a:r>
                <a:rPr lang="en-GB" sz="1400" dirty="0" smtClean="0"/>
                <a:t>A</a:t>
              </a:r>
              <a:endParaRPr lang="en-GB" sz="1400" dirty="0"/>
            </a:p>
          </p:txBody>
        </p:sp>
        <p:cxnSp>
          <p:nvCxnSpPr>
            <p:cNvPr id="21" name="Straight Connector 20"/>
            <p:cNvCxnSpPr/>
            <p:nvPr/>
          </p:nvCxnSpPr>
          <p:spPr>
            <a:xfrm>
              <a:off x="4540940" y="4885882"/>
              <a:ext cx="1786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389977" y="5246818"/>
              <a:ext cx="3201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232777" y="5061017"/>
              <a:ext cx="19647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6228" y="4401501"/>
              <a:ext cx="597544" cy="574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5" name="Straight Connector 24"/>
            <p:cNvCxnSpPr/>
            <p:nvPr/>
          </p:nvCxnSpPr>
          <p:spPr>
            <a:xfrm>
              <a:off x="5419726" y="4513452"/>
              <a:ext cx="2112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426869" y="4855780"/>
              <a:ext cx="2022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222968" y="4686870"/>
              <a:ext cx="25403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421810" y="4317207"/>
              <a:ext cx="0" cy="1952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153306" y="4368925"/>
              <a:ext cx="235375" cy="256481"/>
            </a:xfrm>
            <a:prstGeom prst="rect">
              <a:avLst/>
            </a:prstGeom>
            <a:noFill/>
          </p:spPr>
          <p:txBody>
            <a:bodyPr wrap="none" rtlCol="0">
              <a:spAutoFit/>
            </a:bodyPr>
            <a:lstStyle/>
            <a:p>
              <a:r>
                <a:rPr lang="en-GB" sz="1400" dirty="0"/>
                <a:t>B</a:t>
              </a:r>
            </a:p>
          </p:txBody>
        </p:sp>
        <p:sp>
          <p:nvSpPr>
            <p:cNvPr id="30" name="TextBox 29"/>
            <p:cNvSpPr txBox="1"/>
            <p:nvPr/>
          </p:nvSpPr>
          <p:spPr>
            <a:xfrm>
              <a:off x="4159846" y="5107947"/>
              <a:ext cx="234038" cy="256481"/>
            </a:xfrm>
            <a:prstGeom prst="rect">
              <a:avLst/>
            </a:prstGeom>
            <a:noFill/>
          </p:spPr>
          <p:txBody>
            <a:bodyPr wrap="none" rtlCol="0">
              <a:spAutoFit/>
            </a:bodyPr>
            <a:lstStyle/>
            <a:p>
              <a:r>
                <a:rPr lang="en-GB" sz="1400" dirty="0"/>
                <a:t>C</a:t>
              </a:r>
            </a:p>
          </p:txBody>
        </p:sp>
        <p:sp>
          <p:nvSpPr>
            <p:cNvPr id="31" name="TextBox 30"/>
            <p:cNvSpPr txBox="1"/>
            <p:nvPr/>
          </p:nvSpPr>
          <p:spPr>
            <a:xfrm>
              <a:off x="6447446" y="4548130"/>
              <a:ext cx="223352" cy="256481"/>
            </a:xfrm>
            <a:prstGeom prst="rect">
              <a:avLst/>
            </a:prstGeom>
            <a:noFill/>
          </p:spPr>
          <p:txBody>
            <a:bodyPr wrap="none" rtlCol="0">
              <a:spAutoFit/>
            </a:bodyPr>
            <a:lstStyle/>
            <a:p>
              <a:r>
                <a:rPr lang="en-GB" sz="1400" dirty="0"/>
                <a:t>Z</a:t>
              </a:r>
            </a:p>
          </p:txBody>
        </p:sp>
        <p:cxnSp>
          <p:nvCxnSpPr>
            <p:cNvPr id="32" name="Straight Connector 31"/>
            <p:cNvCxnSpPr/>
            <p:nvPr/>
          </p:nvCxnSpPr>
          <p:spPr>
            <a:xfrm>
              <a:off x="4379651" y="4506542"/>
              <a:ext cx="3919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4450407" y="4441095"/>
              <a:ext cx="56119" cy="136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cxnSp>
          <p:nvCxnSpPr>
            <p:cNvPr id="34" name="Straight Connector 33"/>
            <p:cNvCxnSpPr/>
            <p:nvPr/>
          </p:nvCxnSpPr>
          <p:spPr>
            <a:xfrm>
              <a:off x="4538186" y="4452423"/>
              <a:ext cx="0" cy="4346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538900" y="4139408"/>
              <a:ext cx="0" cy="3195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427144" y="4855369"/>
              <a:ext cx="0" cy="2055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8197" y="4031806"/>
              <a:ext cx="597544" cy="583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8" name="Straight Connector 37"/>
            <p:cNvCxnSpPr/>
            <p:nvPr/>
          </p:nvCxnSpPr>
          <p:spPr>
            <a:xfrm>
              <a:off x="4377142" y="4140272"/>
              <a:ext cx="35916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239386" y="4320503"/>
              <a:ext cx="182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4487991" y="4458949"/>
              <a:ext cx="96678" cy="96678"/>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41" name="Rectangle 40"/>
            <p:cNvSpPr/>
            <p:nvPr/>
          </p:nvSpPr>
          <p:spPr>
            <a:xfrm>
              <a:off x="4474370" y="4450557"/>
              <a:ext cx="59530" cy="119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cxnSp>
          <p:nvCxnSpPr>
            <p:cNvPr id="42" name="Straight Connector 41"/>
            <p:cNvCxnSpPr/>
            <p:nvPr/>
          </p:nvCxnSpPr>
          <p:spPr>
            <a:xfrm>
              <a:off x="4379651" y="4506542"/>
              <a:ext cx="35189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875177" y="431414"/>
            <a:ext cx="2978701" cy="369332"/>
          </a:xfrm>
          <a:prstGeom prst="rect">
            <a:avLst/>
          </a:prstGeom>
          <a:noFill/>
        </p:spPr>
        <p:txBody>
          <a:bodyPr wrap="none" rtlCol="0">
            <a:spAutoFit/>
          </a:bodyPr>
          <a:lstStyle>
            <a:defPPr>
              <a:defRPr lang="en-US"/>
            </a:defPPr>
            <a:lvl1pPr>
              <a:defRPr sz="2000">
                <a:solidFill>
                  <a:srgbClr val="0070C0"/>
                </a:solidFill>
              </a:defRPr>
            </a:lvl1pPr>
          </a:lstStyle>
          <a:p>
            <a:r>
              <a:rPr lang="en-GB" sz="1800" dirty="0"/>
              <a:t>A ∧</a:t>
            </a:r>
            <a:r>
              <a:rPr lang="en-GB" sz="1800" dirty="0" smtClean="0"/>
              <a:t> (B </a:t>
            </a:r>
            <a:r>
              <a:rPr lang="en-GB" sz="1800" dirty="0"/>
              <a:t>V</a:t>
            </a:r>
            <a:r>
              <a:rPr lang="en-GB" sz="1800" dirty="0" smtClean="0"/>
              <a:t> C) = (</a:t>
            </a:r>
            <a:r>
              <a:rPr lang="en-GB" sz="1800" dirty="0"/>
              <a:t>A ∧</a:t>
            </a:r>
            <a:r>
              <a:rPr lang="en-GB" sz="1800" dirty="0" smtClean="0"/>
              <a:t> </a:t>
            </a:r>
            <a:r>
              <a:rPr lang="en-GB" sz="1800" dirty="0"/>
              <a:t>B) V</a:t>
            </a:r>
            <a:r>
              <a:rPr lang="en-GB" sz="1800" dirty="0" smtClean="0"/>
              <a:t> </a:t>
            </a:r>
            <a:r>
              <a:rPr lang="en-GB" sz="1800" dirty="0"/>
              <a:t>(A ∧</a:t>
            </a:r>
            <a:r>
              <a:rPr lang="en-GB" sz="1800" dirty="0" smtClean="0"/>
              <a:t> </a:t>
            </a:r>
            <a:r>
              <a:rPr lang="en-GB" sz="1800" dirty="0"/>
              <a:t>C</a:t>
            </a:r>
            <a:r>
              <a:rPr lang="en-GB" sz="1800" dirty="0" smtClean="0"/>
              <a:t>)</a:t>
            </a:r>
            <a:endParaRPr lang="en-GB" sz="1800" dirty="0"/>
          </a:p>
        </p:txBody>
      </p:sp>
      <p:grpSp>
        <p:nvGrpSpPr>
          <p:cNvPr id="92" name="Group 91"/>
          <p:cNvGrpSpPr/>
          <p:nvPr/>
        </p:nvGrpSpPr>
        <p:grpSpPr>
          <a:xfrm>
            <a:off x="868555" y="1174191"/>
            <a:ext cx="2715953" cy="1169970"/>
            <a:chOff x="868555" y="3801503"/>
            <a:chExt cx="2715953" cy="1169970"/>
          </a:xfrm>
        </p:grpSpPr>
        <p:cxnSp>
          <p:nvCxnSpPr>
            <p:cNvPr id="48" name="Straight Connector 47"/>
            <p:cNvCxnSpPr/>
            <p:nvPr/>
          </p:nvCxnSpPr>
          <p:spPr>
            <a:xfrm>
              <a:off x="1132774" y="3970411"/>
              <a:ext cx="9534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878217" y="3801503"/>
              <a:ext cx="288862" cy="307777"/>
            </a:xfrm>
            <a:prstGeom prst="rect">
              <a:avLst/>
            </a:prstGeom>
            <a:noFill/>
            <a:ln w="12700">
              <a:noFill/>
            </a:ln>
          </p:spPr>
          <p:txBody>
            <a:bodyPr wrap="none" rtlCol="0">
              <a:spAutoFit/>
            </a:bodyPr>
            <a:lstStyle/>
            <a:p>
              <a:r>
                <a:rPr lang="en-GB" sz="1400" dirty="0" smtClean="0"/>
                <a:t>A</a:t>
              </a:r>
              <a:endParaRPr lang="en-GB" sz="1400" dirty="0"/>
            </a:p>
          </p:txBody>
        </p:sp>
        <p:pic>
          <p:nvPicPr>
            <p:cNvPr id="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8994" y="4271493"/>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1" name="Straight Connector 50"/>
            <p:cNvCxnSpPr/>
            <p:nvPr/>
          </p:nvCxnSpPr>
          <p:spPr>
            <a:xfrm>
              <a:off x="1121611" y="4820857"/>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115841" y="4618088"/>
              <a:ext cx="2437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9406" y="4076233"/>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4" name="Straight Connector 53"/>
            <p:cNvCxnSpPr/>
            <p:nvPr/>
          </p:nvCxnSpPr>
          <p:spPr>
            <a:xfrm>
              <a:off x="2080315" y="4213961"/>
              <a:ext cx="2850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065400" y="4418063"/>
              <a:ext cx="30097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2082760" y="3967907"/>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868555" y="4234174"/>
              <a:ext cx="282450" cy="307777"/>
            </a:xfrm>
            <a:prstGeom prst="rect">
              <a:avLst/>
            </a:prstGeom>
            <a:noFill/>
            <a:ln w="12700">
              <a:noFill/>
            </a:ln>
          </p:spPr>
          <p:txBody>
            <a:bodyPr wrap="none" rtlCol="0">
              <a:spAutoFit/>
            </a:bodyPr>
            <a:lstStyle/>
            <a:p>
              <a:r>
                <a:rPr lang="en-GB" sz="1400" dirty="0"/>
                <a:t>B</a:t>
              </a:r>
            </a:p>
          </p:txBody>
        </p:sp>
        <p:sp>
          <p:nvSpPr>
            <p:cNvPr id="58" name="TextBox 57"/>
            <p:cNvSpPr txBox="1"/>
            <p:nvPr/>
          </p:nvSpPr>
          <p:spPr>
            <a:xfrm>
              <a:off x="871222" y="4655369"/>
              <a:ext cx="280846" cy="307777"/>
            </a:xfrm>
            <a:prstGeom prst="rect">
              <a:avLst/>
            </a:prstGeom>
            <a:noFill/>
            <a:ln w="12700">
              <a:noFill/>
            </a:ln>
          </p:spPr>
          <p:txBody>
            <a:bodyPr wrap="none" rtlCol="0">
              <a:spAutoFit/>
            </a:bodyPr>
            <a:lstStyle/>
            <a:p>
              <a:r>
                <a:rPr lang="en-GB" sz="1400" dirty="0"/>
                <a:t>C</a:t>
              </a:r>
            </a:p>
          </p:txBody>
        </p:sp>
        <p:sp>
          <p:nvSpPr>
            <p:cNvPr id="59" name="TextBox 58"/>
            <p:cNvSpPr txBox="1"/>
            <p:nvPr/>
          </p:nvSpPr>
          <p:spPr>
            <a:xfrm>
              <a:off x="3316486" y="4255386"/>
              <a:ext cx="268022" cy="307777"/>
            </a:xfrm>
            <a:prstGeom prst="rect">
              <a:avLst/>
            </a:prstGeom>
            <a:noFill/>
            <a:ln w="12700">
              <a:noFill/>
            </a:ln>
          </p:spPr>
          <p:txBody>
            <a:bodyPr wrap="none" rtlCol="0">
              <a:spAutoFit/>
            </a:bodyPr>
            <a:lstStyle/>
            <a:p>
              <a:r>
                <a:rPr lang="en-GB" sz="1400" dirty="0"/>
                <a:t>Z</a:t>
              </a:r>
            </a:p>
          </p:txBody>
        </p:sp>
        <p:cxnSp>
          <p:nvCxnSpPr>
            <p:cNvPr id="60" name="Straight Connector 59"/>
            <p:cNvCxnSpPr/>
            <p:nvPr/>
          </p:nvCxnSpPr>
          <p:spPr>
            <a:xfrm>
              <a:off x="1127327" y="4397947"/>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TextBox 85"/>
          <p:cNvSpPr txBox="1"/>
          <p:nvPr/>
        </p:nvSpPr>
        <p:spPr>
          <a:xfrm>
            <a:off x="878987" y="3115400"/>
            <a:ext cx="2973891" cy="369332"/>
          </a:xfrm>
          <a:prstGeom prst="rect">
            <a:avLst/>
          </a:prstGeom>
          <a:noFill/>
        </p:spPr>
        <p:txBody>
          <a:bodyPr wrap="none" rtlCol="0">
            <a:spAutoFit/>
          </a:bodyPr>
          <a:lstStyle>
            <a:defPPr>
              <a:defRPr lang="en-US"/>
            </a:defPPr>
            <a:lvl1pPr>
              <a:defRPr sz="2000">
                <a:solidFill>
                  <a:srgbClr val="0070C0"/>
                </a:solidFill>
              </a:defRPr>
            </a:lvl1pPr>
          </a:lstStyle>
          <a:p>
            <a:r>
              <a:rPr lang="en-GB" sz="1800" dirty="0" smtClean="0"/>
              <a:t>A </a:t>
            </a:r>
            <a:r>
              <a:rPr lang="en-GB" sz="1800" dirty="0"/>
              <a:t>V </a:t>
            </a:r>
            <a:r>
              <a:rPr lang="en-GB" sz="1800" dirty="0" smtClean="0"/>
              <a:t>(B </a:t>
            </a:r>
            <a:r>
              <a:rPr lang="en-GB" sz="1800" dirty="0"/>
              <a:t>∧ </a:t>
            </a:r>
            <a:r>
              <a:rPr lang="en-GB" sz="1800" dirty="0" smtClean="0"/>
              <a:t>C</a:t>
            </a:r>
            <a:r>
              <a:rPr lang="en-GB" sz="1800" dirty="0"/>
              <a:t>) </a:t>
            </a:r>
            <a:r>
              <a:rPr lang="en-GB" sz="1800" dirty="0" smtClean="0"/>
              <a:t>= (</a:t>
            </a:r>
            <a:r>
              <a:rPr lang="en-GB" sz="1800" dirty="0"/>
              <a:t>A V B) ∧ (A V C</a:t>
            </a:r>
            <a:r>
              <a:rPr lang="en-GB" sz="1800" dirty="0" smtClean="0"/>
              <a:t>)</a:t>
            </a:r>
            <a:endParaRPr lang="en-GB" sz="1800" dirty="0"/>
          </a:p>
        </p:txBody>
      </p:sp>
      <p:graphicFrame>
        <p:nvGraphicFramePr>
          <p:cNvPr id="87" name="Table 86"/>
          <p:cNvGraphicFramePr>
            <a:graphicFrameLocks noGrp="1"/>
          </p:cNvGraphicFramePr>
          <p:nvPr>
            <p:extLst>
              <p:ext uri="{D42A27DB-BD31-4B8C-83A1-F6EECF244321}">
                <p14:modId xmlns:p14="http://schemas.microsoft.com/office/powerpoint/2010/main" val="1743878235"/>
              </p:ext>
            </p:extLst>
          </p:nvPr>
        </p:nvGraphicFramePr>
        <p:xfrm>
          <a:off x="6955876" y="3128982"/>
          <a:ext cx="1337224" cy="2131992"/>
        </p:xfrm>
        <a:graphic>
          <a:graphicData uri="http://schemas.openxmlformats.org/drawingml/2006/table">
            <a:tbl>
              <a:tblPr firstRow="1" bandRow="1">
                <a:tableStyleId>{5C22544A-7EE6-4342-B048-85BDC9FD1C3A}</a:tableStyleId>
              </a:tblPr>
              <a:tblGrid>
                <a:gridCol w="334306"/>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C</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grpSp>
        <p:nvGrpSpPr>
          <p:cNvPr id="93" name="Group 92"/>
          <p:cNvGrpSpPr/>
          <p:nvPr/>
        </p:nvGrpSpPr>
        <p:grpSpPr>
          <a:xfrm>
            <a:off x="3736614" y="950522"/>
            <a:ext cx="3016704" cy="1633371"/>
            <a:chOff x="3736614" y="3577834"/>
            <a:chExt cx="3016704" cy="1633371"/>
          </a:xfrm>
        </p:grpSpPr>
        <p:sp>
          <p:nvSpPr>
            <p:cNvPr id="63" name="TextBox 62"/>
            <p:cNvSpPr txBox="1"/>
            <p:nvPr/>
          </p:nvSpPr>
          <p:spPr>
            <a:xfrm>
              <a:off x="3736614" y="3577834"/>
              <a:ext cx="288862" cy="307777"/>
            </a:xfrm>
            <a:prstGeom prst="rect">
              <a:avLst/>
            </a:prstGeom>
            <a:noFill/>
          </p:spPr>
          <p:txBody>
            <a:bodyPr wrap="none" rtlCol="0">
              <a:spAutoFit/>
            </a:bodyPr>
            <a:lstStyle/>
            <a:p>
              <a:r>
                <a:rPr lang="en-GB" sz="1400" dirty="0" smtClean="0"/>
                <a:t>A</a:t>
              </a:r>
              <a:endParaRPr lang="en-GB" sz="1400" dirty="0"/>
            </a:p>
          </p:txBody>
        </p:sp>
        <p:cxnSp>
          <p:nvCxnSpPr>
            <p:cNvPr id="64" name="Straight Connector 63"/>
            <p:cNvCxnSpPr/>
            <p:nvPr/>
          </p:nvCxnSpPr>
          <p:spPr>
            <a:xfrm>
              <a:off x="4207012" y="4636950"/>
              <a:ext cx="2144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025856" y="5070073"/>
              <a:ext cx="3841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127695" y="4847112"/>
              <a:ext cx="2357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1132" y="3627068"/>
              <a:ext cx="717053" cy="689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1" name="Straight Connector 70"/>
            <p:cNvCxnSpPr/>
            <p:nvPr/>
          </p:nvCxnSpPr>
          <p:spPr>
            <a:xfrm>
              <a:off x="5352153" y="3954540"/>
              <a:ext cx="0" cy="23431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741851" y="4016602"/>
              <a:ext cx="282450" cy="307777"/>
            </a:xfrm>
            <a:prstGeom prst="rect">
              <a:avLst/>
            </a:prstGeom>
            <a:noFill/>
          </p:spPr>
          <p:txBody>
            <a:bodyPr wrap="none" rtlCol="0">
              <a:spAutoFit/>
            </a:bodyPr>
            <a:lstStyle/>
            <a:p>
              <a:r>
                <a:rPr lang="en-GB" sz="1400" dirty="0"/>
                <a:t>B</a:t>
              </a:r>
            </a:p>
          </p:txBody>
        </p:sp>
        <p:sp>
          <p:nvSpPr>
            <p:cNvPr id="73" name="TextBox 72"/>
            <p:cNvSpPr txBox="1"/>
            <p:nvPr/>
          </p:nvSpPr>
          <p:spPr>
            <a:xfrm>
              <a:off x="3749699" y="4903428"/>
              <a:ext cx="280846" cy="307777"/>
            </a:xfrm>
            <a:prstGeom prst="rect">
              <a:avLst/>
            </a:prstGeom>
            <a:noFill/>
          </p:spPr>
          <p:txBody>
            <a:bodyPr wrap="none" rtlCol="0">
              <a:spAutoFit/>
            </a:bodyPr>
            <a:lstStyle/>
            <a:p>
              <a:r>
                <a:rPr lang="en-GB" sz="1400" dirty="0"/>
                <a:t>C</a:t>
              </a:r>
            </a:p>
          </p:txBody>
        </p:sp>
        <p:sp>
          <p:nvSpPr>
            <p:cNvPr id="74" name="TextBox 73"/>
            <p:cNvSpPr txBox="1"/>
            <p:nvPr/>
          </p:nvSpPr>
          <p:spPr>
            <a:xfrm>
              <a:off x="6485296" y="4243553"/>
              <a:ext cx="268022" cy="307777"/>
            </a:xfrm>
            <a:prstGeom prst="rect">
              <a:avLst/>
            </a:prstGeom>
            <a:noFill/>
          </p:spPr>
          <p:txBody>
            <a:bodyPr wrap="none" rtlCol="0">
              <a:spAutoFit/>
            </a:bodyPr>
            <a:lstStyle/>
            <a:p>
              <a:r>
                <a:rPr lang="en-GB" sz="1400" dirty="0"/>
                <a:t>Z</a:t>
              </a:r>
            </a:p>
          </p:txBody>
        </p:sp>
        <p:cxnSp>
          <p:nvCxnSpPr>
            <p:cNvPr id="75" name="Straight Connector 74"/>
            <p:cNvCxnSpPr/>
            <p:nvPr/>
          </p:nvCxnSpPr>
          <p:spPr>
            <a:xfrm>
              <a:off x="4013465" y="4181742"/>
              <a:ext cx="4180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4098372" y="4103206"/>
              <a:ext cx="67343" cy="164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cxnSp>
          <p:nvCxnSpPr>
            <p:cNvPr id="77" name="Straight Connector 76"/>
            <p:cNvCxnSpPr/>
            <p:nvPr/>
          </p:nvCxnSpPr>
          <p:spPr>
            <a:xfrm>
              <a:off x="4203707" y="4116799"/>
              <a:ext cx="0" cy="5216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4204564" y="3741182"/>
              <a:ext cx="0" cy="3834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5360935" y="4600334"/>
              <a:ext cx="0" cy="2466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9764" y="4050209"/>
              <a:ext cx="717053" cy="699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1" name="Straight Connector 80"/>
            <p:cNvCxnSpPr/>
            <p:nvPr/>
          </p:nvCxnSpPr>
          <p:spPr>
            <a:xfrm>
              <a:off x="4002834" y="3742218"/>
              <a:ext cx="4309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135625" y="3958495"/>
              <a:ext cx="2192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Oval 82"/>
            <p:cNvSpPr/>
            <p:nvPr/>
          </p:nvSpPr>
          <p:spPr>
            <a:xfrm>
              <a:off x="4143473" y="4124631"/>
              <a:ext cx="116014" cy="11601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84" name="Rectangle 83"/>
            <p:cNvSpPr/>
            <p:nvPr/>
          </p:nvSpPr>
          <p:spPr>
            <a:xfrm>
              <a:off x="4127128" y="4114560"/>
              <a:ext cx="71436" cy="142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cxnSp>
          <p:nvCxnSpPr>
            <p:cNvPr id="85" name="Straight Connector 84"/>
            <p:cNvCxnSpPr/>
            <p:nvPr/>
          </p:nvCxnSpPr>
          <p:spPr>
            <a:xfrm>
              <a:off x="4005845" y="4181742"/>
              <a:ext cx="4222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3983" y="4512893"/>
              <a:ext cx="717053" cy="689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8" name="Straight Connector 67"/>
            <p:cNvCxnSpPr/>
            <p:nvPr/>
          </p:nvCxnSpPr>
          <p:spPr>
            <a:xfrm>
              <a:off x="5352033" y="4190034"/>
              <a:ext cx="253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360605" y="4600828"/>
              <a:ext cx="2426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215922" y="4398136"/>
              <a:ext cx="3048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89" name="Table 88"/>
          <p:cNvGraphicFramePr>
            <a:graphicFrameLocks noGrp="1"/>
          </p:cNvGraphicFramePr>
          <p:nvPr>
            <p:extLst>
              <p:ext uri="{D42A27DB-BD31-4B8C-83A1-F6EECF244321}">
                <p14:modId xmlns:p14="http://schemas.microsoft.com/office/powerpoint/2010/main" val="1635831544"/>
              </p:ext>
            </p:extLst>
          </p:nvPr>
        </p:nvGraphicFramePr>
        <p:xfrm>
          <a:off x="6952701" y="520692"/>
          <a:ext cx="1337224" cy="2131992"/>
        </p:xfrm>
        <a:graphic>
          <a:graphicData uri="http://schemas.openxmlformats.org/drawingml/2006/table">
            <a:tbl>
              <a:tblPr firstRow="1" bandRow="1">
                <a:tableStyleId>{5C22544A-7EE6-4342-B048-85BDC9FD1C3A}</a:tableStyleId>
              </a:tblPr>
              <a:tblGrid>
                <a:gridCol w="334306"/>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C</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spTree>
    <p:extLst>
      <p:ext uri="{BB962C8B-B14F-4D97-AF65-F5344CB8AC3E}">
        <p14:creationId xmlns:p14="http://schemas.microsoft.com/office/powerpoint/2010/main" val="3921513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273425" y="813359"/>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11" name="Rectangle 10"/>
          <p:cNvSpPr/>
          <p:nvPr/>
        </p:nvSpPr>
        <p:spPr>
          <a:xfrm>
            <a:off x="3273425" y="1204287"/>
            <a:ext cx="2476500" cy="369332"/>
          </a:xfrm>
          <a:prstGeom prst="rect">
            <a:avLst/>
          </a:prstGeom>
        </p:spPr>
        <p:txBody>
          <a:bodyPr wrap="square">
            <a:spAutoFit/>
          </a:bodyPr>
          <a:lstStyle/>
          <a:p>
            <a:r>
              <a:rPr lang="en-GB" dirty="0">
                <a:solidFill>
                  <a:srgbClr val="0070C0"/>
                </a:solidFill>
              </a:rPr>
              <a:t>(</a:t>
            </a:r>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20" name="Rectangle 19"/>
          <p:cNvSpPr/>
          <p:nvPr/>
        </p:nvSpPr>
        <p:spPr>
          <a:xfrm>
            <a:off x="3273425" y="2095180"/>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26" name="Rectangle 25"/>
          <p:cNvSpPr/>
          <p:nvPr/>
        </p:nvSpPr>
        <p:spPr>
          <a:xfrm>
            <a:off x="3273425" y="2478428"/>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30" name="Rectangle 29"/>
          <p:cNvSpPr/>
          <p:nvPr/>
        </p:nvSpPr>
        <p:spPr>
          <a:xfrm>
            <a:off x="3273425" y="3357952"/>
            <a:ext cx="2962275" cy="369332"/>
          </a:xfrm>
          <a:prstGeom prst="rect">
            <a:avLst/>
          </a:prstGeom>
        </p:spPr>
        <p:txBody>
          <a:bodyPr wrap="square">
            <a:spAutoFit/>
          </a:bodyPr>
          <a:lstStyle/>
          <a:p>
            <a:r>
              <a:rPr lang="en-GB" dirty="0" smtClean="0">
                <a:solidFill>
                  <a:srgbClr val="0070C0"/>
                </a:solidFill>
              </a:rPr>
              <a:t>A ∧ (B ∨ C) = </a:t>
            </a:r>
            <a:r>
              <a:rPr lang="en-GB" dirty="0">
                <a:solidFill>
                  <a:srgbClr val="0070C0"/>
                </a:solidFill>
              </a:rPr>
              <a:t>(</a:t>
            </a:r>
            <a:r>
              <a:rPr lang="en-GB" dirty="0" smtClean="0">
                <a:solidFill>
                  <a:srgbClr val="0070C0"/>
                </a:solidFill>
              </a:rPr>
              <a:t>A ∧ B) ∨ (A ∧ C</a:t>
            </a:r>
            <a:r>
              <a:rPr lang="en-GB" dirty="0">
                <a:solidFill>
                  <a:srgbClr val="0070C0"/>
                </a:solidFill>
              </a:rPr>
              <a:t>)</a:t>
            </a:r>
          </a:p>
        </p:txBody>
      </p:sp>
      <p:sp>
        <p:nvSpPr>
          <p:cNvPr id="14" name="TextBox 13"/>
          <p:cNvSpPr txBox="1"/>
          <p:nvPr/>
        </p:nvSpPr>
        <p:spPr>
          <a:xfrm>
            <a:off x="3273425" y="471065"/>
            <a:ext cx="1346779" cy="400110"/>
          </a:xfrm>
          <a:prstGeom prst="rect">
            <a:avLst/>
          </a:prstGeom>
          <a:noFill/>
        </p:spPr>
        <p:txBody>
          <a:bodyPr wrap="none" rtlCol="0">
            <a:spAutoFit/>
          </a:bodyPr>
          <a:lstStyle/>
          <a:p>
            <a:r>
              <a:rPr lang="en-GB" sz="2000" dirty="0" smtClean="0"/>
              <a:t>Associative</a:t>
            </a:r>
            <a:endParaRPr lang="en-GB" sz="2000" dirty="0"/>
          </a:p>
        </p:txBody>
      </p:sp>
      <p:sp>
        <p:nvSpPr>
          <p:cNvPr id="35" name="TextBox 34"/>
          <p:cNvSpPr txBox="1"/>
          <p:nvPr/>
        </p:nvSpPr>
        <p:spPr>
          <a:xfrm>
            <a:off x="3273425" y="1732745"/>
            <a:ext cx="1592103" cy="400110"/>
          </a:xfrm>
          <a:prstGeom prst="rect">
            <a:avLst/>
          </a:prstGeom>
          <a:noFill/>
        </p:spPr>
        <p:txBody>
          <a:bodyPr wrap="none" rtlCol="0">
            <a:spAutoFit/>
          </a:bodyPr>
          <a:lstStyle/>
          <a:p>
            <a:r>
              <a:rPr lang="en-GB" sz="2000" dirty="0" smtClean="0"/>
              <a:t>Commutative</a:t>
            </a:r>
            <a:endParaRPr lang="en-GB" sz="2000" dirty="0"/>
          </a:p>
        </p:txBody>
      </p:sp>
      <p:sp>
        <p:nvSpPr>
          <p:cNvPr id="37" name="TextBox 36"/>
          <p:cNvSpPr txBox="1"/>
          <p:nvPr/>
        </p:nvSpPr>
        <p:spPr>
          <a:xfrm>
            <a:off x="3273425" y="2994425"/>
            <a:ext cx="1391150" cy="400110"/>
          </a:xfrm>
          <a:prstGeom prst="rect">
            <a:avLst/>
          </a:prstGeom>
          <a:noFill/>
        </p:spPr>
        <p:txBody>
          <a:bodyPr wrap="none" rtlCol="0">
            <a:spAutoFit/>
          </a:bodyPr>
          <a:lstStyle/>
          <a:p>
            <a:r>
              <a:rPr lang="en-GB" sz="2000" dirty="0" smtClean="0"/>
              <a:t>Distributive</a:t>
            </a:r>
            <a:endParaRPr lang="en-GB" sz="2000" dirty="0"/>
          </a:p>
        </p:txBody>
      </p:sp>
      <p:sp>
        <p:nvSpPr>
          <p:cNvPr id="29" name="Rectangle 28"/>
          <p:cNvSpPr/>
          <p:nvPr/>
        </p:nvSpPr>
        <p:spPr>
          <a:xfrm>
            <a:off x="3273878" y="3746816"/>
            <a:ext cx="2962275" cy="369332"/>
          </a:xfrm>
          <a:prstGeom prst="rect">
            <a:avLst/>
          </a:prstGeom>
        </p:spPr>
        <p:txBody>
          <a:bodyPr wrap="square">
            <a:spAutoFit/>
          </a:bodyPr>
          <a:lstStyle/>
          <a:p>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C</a:t>
            </a:r>
            <a:r>
              <a:rPr lang="en-GB" dirty="0">
                <a:solidFill>
                  <a:srgbClr val="0070C0"/>
                </a:solidFill>
              </a:rPr>
              <a:t>) = (</a:t>
            </a:r>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(A </a:t>
            </a:r>
            <a:r>
              <a:rPr lang="en-GB" dirty="0">
                <a:solidFill>
                  <a:srgbClr val="0070C0"/>
                </a:solidFill>
              </a:rPr>
              <a:t>∨ </a:t>
            </a:r>
            <a:r>
              <a:rPr lang="en-GB" dirty="0" smtClean="0">
                <a:solidFill>
                  <a:srgbClr val="0070C0"/>
                </a:solidFill>
              </a:rPr>
              <a:t>C</a:t>
            </a:r>
            <a:r>
              <a:rPr lang="en-GB" dirty="0">
                <a:solidFill>
                  <a:srgbClr val="0070C0"/>
                </a:solidFill>
              </a:rPr>
              <a:t>)</a:t>
            </a:r>
          </a:p>
        </p:txBody>
      </p:sp>
    </p:spTree>
    <p:extLst>
      <p:ext uri="{BB962C8B-B14F-4D97-AF65-F5344CB8AC3E}">
        <p14:creationId xmlns:p14="http://schemas.microsoft.com/office/powerpoint/2010/main" val="3313187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273425" y="813359"/>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11" name="Rectangle 10"/>
          <p:cNvSpPr/>
          <p:nvPr/>
        </p:nvSpPr>
        <p:spPr>
          <a:xfrm>
            <a:off x="3273425" y="1204287"/>
            <a:ext cx="2476500" cy="369332"/>
          </a:xfrm>
          <a:prstGeom prst="rect">
            <a:avLst/>
          </a:prstGeom>
        </p:spPr>
        <p:txBody>
          <a:bodyPr wrap="square">
            <a:spAutoFit/>
          </a:bodyPr>
          <a:lstStyle/>
          <a:p>
            <a:r>
              <a:rPr lang="en-GB" dirty="0">
                <a:solidFill>
                  <a:srgbClr val="0070C0"/>
                </a:solidFill>
              </a:rPr>
              <a:t>(</a:t>
            </a:r>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20" name="Rectangle 19"/>
          <p:cNvSpPr/>
          <p:nvPr/>
        </p:nvSpPr>
        <p:spPr>
          <a:xfrm>
            <a:off x="3273425" y="2095180"/>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26" name="Rectangle 25"/>
          <p:cNvSpPr/>
          <p:nvPr/>
        </p:nvSpPr>
        <p:spPr>
          <a:xfrm>
            <a:off x="3273425" y="2478428"/>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30" name="Rectangle 29"/>
          <p:cNvSpPr/>
          <p:nvPr/>
        </p:nvSpPr>
        <p:spPr>
          <a:xfrm>
            <a:off x="3273425" y="3357952"/>
            <a:ext cx="2962275" cy="369332"/>
          </a:xfrm>
          <a:prstGeom prst="rect">
            <a:avLst/>
          </a:prstGeom>
        </p:spPr>
        <p:txBody>
          <a:bodyPr wrap="square">
            <a:spAutoFit/>
          </a:bodyPr>
          <a:lstStyle/>
          <a:p>
            <a:r>
              <a:rPr lang="en-GB" dirty="0" smtClean="0">
                <a:solidFill>
                  <a:srgbClr val="0070C0"/>
                </a:solidFill>
              </a:rPr>
              <a:t>A ∧ (B ∨ C) = </a:t>
            </a:r>
            <a:r>
              <a:rPr lang="en-GB" dirty="0">
                <a:solidFill>
                  <a:srgbClr val="0070C0"/>
                </a:solidFill>
              </a:rPr>
              <a:t>(</a:t>
            </a:r>
            <a:r>
              <a:rPr lang="en-GB" dirty="0" smtClean="0">
                <a:solidFill>
                  <a:srgbClr val="0070C0"/>
                </a:solidFill>
              </a:rPr>
              <a:t>A ∧ B) ∨ (A ∧ C</a:t>
            </a:r>
            <a:r>
              <a:rPr lang="en-GB" dirty="0">
                <a:solidFill>
                  <a:srgbClr val="0070C0"/>
                </a:solidFill>
              </a:rPr>
              <a:t>)</a:t>
            </a:r>
          </a:p>
        </p:txBody>
      </p:sp>
      <p:sp>
        <p:nvSpPr>
          <p:cNvPr id="14" name="TextBox 13"/>
          <p:cNvSpPr txBox="1"/>
          <p:nvPr/>
        </p:nvSpPr>
        <p:spPr>
          <a:xfrm>
            <a:off x="3273425" y="471065"/>
            <a:ext cx="1346779" cy="400110"/>
          </a:xfrm>
          <a:prstGeom prst="rect">
            <a:avLst/>
          </a:prstGeom>
          <a:noFill/>
        </p:spPr>
        <p:txBody>
          <a:bodyPr wrap="none" rtlCol="0">
            <a:spAutoFit/>
          </a:bodyPr>
          <a:lstStyle/>
          <a:p>
            <a:r>
              <a:rPr lang="en-GB" sz="2000" dirty="0" smtClean="0"/>
              <a:t>Associative</a:t>
            </a:r>
            <a:endParaRPr lang="en-GB" sz="2000" dirty="0"/>
          </a:p>
        </p:txBody>
      </p:sp>
      <p:sp>
        <p:nvSpPr>
          <p:cNvPr id="35" name="TextBox 34"/>
          <p:cNvSpPr txBox="1"/>
          <p:nvPr/>
        </p:nvSpPr>
        <p:spPr>
          <a:xfrm>
            <a:off x="3273425" y="1732745"/>
            <a:ext cx="1592103" cy="400110"/>
          </a:xfrm>
          <a:prstGeom prst="rect">
            <a:avLst/>
          </a:prstGeom>
          <a:noFill/>
        </p:spPr>
        <p:txBody>
          <a:bodyPr wrap="none" rtlCol="0">
            <a:spAutoFit/>
          </a:bodyPr>
          <a:lstStyle/>
          <a:p>
            <a:r>
              <a:rPr lang="en-GB" sz="2000" dirty="0" smtClean="0"/>
              <a:t>Commutative</a:t>
            </a:r>
            <a:endParaRPr lang="en-GB" sz="2000" dirty="0"/>
          </a:p>
        </p:txBody>
      </p:sp>
      <p:sp>
        <p:nvSpPr>
          <p:cNvPr id="37" name="TextBox 36"/>
          <p:cNvSpPr txBox="1"/>
          <p:nvPr/>
        </p:nvSpPr>
        <p:spPr>
          <a:xfrm>
            <a:off x="3273425" y="2994425"/>
            <a:ext cx="1391150" cy="400110"/>
          </a:xfrm>
          <a:prstGeom prst="rect">
            <a:avLst/>
          </a:prstGeom>
          <a:noFill/>
        </p:spPr>
        <p:txBody>
          <a:bodyPr wrap="none" rtlCol="0">
            <a:spAutoFit/>
          </a:bodyPr>
          <a:lstStyle/>
          <a:p>
            <a:r>
              <a:rPr lang="en-GB" sz="2000" dirty="0" smtClean="0"/>
              <a:t>Distributive</a:t>
            </a:r>
            <a:endParaRPr lang="en-GB" sz="2000" dirty="0"/>
          </a:p>
        </p:txBody>
      </p:sp>
      <p:sp>
        <p:nvSpPr>
          <p:cNvPr id="29" name="Rectangle 28"/>
          <p:cNvSpPr/>
          <p:nvPr/>
        </p:nvSpPr>
        <p:spPr>
          <a:xfrm>
            <a:off x="3273878" y="3746816"/>
            <a:ext cx="2962275" cy="369332"/>
          </a:xfrm>
          <a:prstGeom prst="rect">
            <a:avLst/>
          </a:prstGeom>
        </p:spPr>
        <p:txBody>
          <a:bodyPr wrap="square">
            <a:spAutoFit/>
          </a:bodyPr>
          <a:lstStyle/>
          <a:p>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C</a:t>
            </a:r>
            <a:r>
              <a:rPr lang="en-GB" dirty="0">
                <a:solidFill>
                  <a:srgbClr val="0070C0"/>
                </a:solidFill>
              </a:rPr>
              <a:t>) = (</a:t>
            </a:r>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(A </a:t>
            </a:r>
            <a:r>
              <a:rPr lang="en-GB" dirty="0">
                <a:solidFill>
                  <a:srgbClr val="0070C0"/>
                </a:solidFill>
              </a:rPr>
              <a:t>∨ </a:t>
            </a:r>
            <a:r>
              <a:rPr lang="en-GB" dirty="0" smtClean="0">
                <a:solidFill>
                  <a:srgbClr val="0070C0"/>
                </a:solidFill>
              </a:rPr>
              <a:t>C</a:t>
            </a:r>
            <a:r>
              <a:rPr lang="en-GB" dirty="0">
                <a:solidFill>
                  <a:srgbClr val="0070C0"/>
                </a:solidFill>
              </a:rPr>
              <a:t>)</a:t>
            </a:r>
          </a:p>
        </p:txBody>
      </p:sp>
      <p:sp>
        <p:nvSpPr>
          <p:cNvPr id="12" name="Rectangle 11"/>
          <p:cNvSpPr/>
          <p:nvPr/>
        </p:nvSpPr>
        <p:spPr>
          <a:xfrm>
            <a:off x="3279328" y="4621523"/>
            <a:ext cx="1555234" cy="369332"/>
          </a:xfrm>
          <a:prstGeom prst="rect">
            <a:avLst/>
          </a:prstGeom>
        </p:spPr>
        <p:txBody>
          <a:bodyPr wrap="none">
            <a:spAutoFit/>
          </a:bodyPr>
          <a:lstStyle/>
          <a:p>
            <a:r>
              <a:rPr lang="en-GB" dirty="0">
                <a:solidFill>
                  <a:srgbClr val="0070C0"/>
                </a:solidFill>
              </a:rPr>
              <a:t>A ∨</a:t>
            </a:r>
            <a:r>
              <a:rPr lang="en-GB" dirty="0" smtClean="0">
                <a:solidFill>
                  <a:srgbClr val="0070C0"/>
                </a:solidFill>
              </a:rPr>
              <a:t> (A </a:t>
            </a:r>
            <a:r>
              <a:rPr lang="en-GB" dirty="0">
                <a:solidFill>
                  <a:srgbClr val="0070C0"/>
                </a:solidFill>
              </a:rPr>
              <a:t>∧</a:t>
            </a:r>
            <a:r>
              <a:rPr lang="en-GB" dirty="0" smtClean="0">
                <a:solidFill>
                  <a:srgbClr val="0070C0"/>
                </a:solidFill>
              </a:rPr>
              <a:t> B) </a:t>
            </a:r>
            <a:r>
              <a:rPr lang="en-GB" dirty="0">
                <a:solidFill>
                  <a:srgbClr val="0070C0"/>
                </a:solidFill>
              </a:rPr>
              <a:t>= </a:t>
            </a:r>
            <a:r>
              <a:rPr lang="en-GB" dirty="0" smtClean="0">
                <a:solidFill>
                  <a:srgbClr val="0070C0"/>
                </a:solidFill>
              </a:rPr>
              <a:t>A</a:t>
            </a:r>
            <a:endParaRPr lang="en-GB" dirty="0">
              <a:solidFill>
                <a:srgbClr val="0070C0"/>
              </a:solidFill>
            </a:endParaRPr>
          </a:p>
        </p:txBody>
      </p:sp>
      <p:sp>
        <p:nvSpPr>
          <p:cNvPr id="13" name="Rectangle 12"/>
          <p:cNvSpPr/>
          <p:nvPr/>
        </p:nvSpPr>
        <p:spPr>
          <a:xfrm>
            <a:off x="3281600" y="5004019"/>
            <a:ext cx="1555234" cy="369332"/>
          </a:xfrm>
          <a:prstGeom prst="rect">
            <a:avLst/>
          </a:prstGeom>
        </p:spPr>
        <p:txBody>
          <a:bodyPr wrap="none">
            <a:spAutoFit/>
          </a:bodyPr>
          <a:lstStyle/>
          <a:p>
            <a:r>
              <a:rPr lang="en-GB" dirty="0">
                <a:solidFill>
                  <a:srgbClr val="0070C0"/>
                </a:solidFill>
              </a:rPr>
              <a:t>A ∧</a:t>
            </a:r>
            <a:r>
              <a:rPr lang="en-GB" dirty="0" smtClean="0">
                <a:solidFill>
                  <a:srgbClr val="0070C0"/>
                </a:solidFill>
              </a:rPr>
              <a:t> (A </a:t>
            </a:r>
            <a:r>
              <a:rPr lang="en-GB" dirty="0">
                <a:solidFill>
                  <a:srgbClr val="0070C0"/>
                </a:solidFill>
              </a:rPr>
              <a:t>∨</a:t>
            </a:r>
            <a:r>
              <a:rPr lang="en-GB" dirty="0" smtClean="0">
                <a:solidFill>
                  <a:srgbClr val="0070C0"/>
                </a:solidFill>
              </a:rPr>
              <a:t> B) </a:t>
            </a:r>
            <a:r>
              <a:rPr lang="en-GB" dirty="0">
                <a:solidFill>
                  <a:srgbClr val="0070C0"/>
                </a:solidFill>
              </a:rPr>
              <a:t>= </a:t>
            </a:r>
            <a:r>
              <a:rPr lang="en-GB" dirty="0" smtClean="0">
                <a:solidFill>
                  <a:srgbClr val="0070C0"/>
                </a:solidFill>
              </a:rPr>
              <a:t>A</a:t>
            </a:r>
            <a:endParaRPr lang="en-GB" dirty="0">
              <a:solidFill>
                <a:srgbClr val="0070C0"/>
              </a:solidFill>
            </a:endParaRPr>
          </a:p>
        </p:txBody>
      </p:sp>
      <p:sp>
        <p:nvSpPr>
          <p:cNvPr id="15" name="TextBox 14"/>
          <p:cNvSpPr txBox="1"/>
          <p:nvPr/>
        </p:nvSpPr>
        <p:spPr>
          <a:xfrm>
            <a:off x="3270521" y="4256105"/>
            <a:ext cx="1313052" cy="400110"/>
          </a:xfrm>
          <a:prstGeom prst="rect">
            <a:avLst/>
          </a:prstGeom>
          <a:noFill/>
        </p:spPr>
        <p:txBody>
          <a:bodyPr wrap="none" rtlCol="0">
            <a:spAutoFit/>
          </a:bodyPr>
          <a:lstStyle/>
          <a:p>
            <a:r>
              <a:rPr lang="en-GB" sz="2000" dirty="0" smtClean="0"/>
              <a:t>Absorptive</a:t>
            </a:r>
            <a:endParaRPr lang="en-GB" sz="2000" dirty="0"/>
          </a:p>
        </p:txBody>
      </p:sp>
    </p:spTree>
    <p:extLst>
      <p:ext uri="{BB962C8B-B14F-4D97-AF65-F5344CB8AC3E}">
        <p14:creationId xmlns:p14="http://schemas.microsoft.com/office/powerpoint/2010/main" val="57137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2602377" y="660014"/>
            <a:ext cx="1550424" cy="369332"/>
          </a:xfrm>
          <a:prstGeom prst="rect">
            <a:avLst/>
          </a:prstGeom>
          <a:noFill/>
        </p:spPr>
        <p:txBody>
          <a:bodyPr wrap="none" rtlCol="0">
            <a:spAutoFit/>
          </a:bodyPr>
          <a:lstStyle>
            <a:defPPr>
              <a:defRPr lang="en-US"/>
            </a:defPPr>
            <a:lvl1pPr>
              <a:defRPr sz="2000">
                <a:solidFill>
                  <a:srgbClr val="0070C0"/>
                </a:solidFill>
              </a:defRPr>
            </a:lvl1pPr>
          </a:lstStyle>
          <a:p>
            <a:r>
              <a:rPr lang="en-GB" sz="1800" dirty="0"/>
              <a:t>A ∧</a:t>
            </a:r>
            <a:r>
              <a:rPr lang="en-GB" sz="1800" dirty="0" smtClean="0"/>
              <a:t> (A </a:t>
            </a:r>
            <a:r>
              <a:rPr lang="en-GB" sz="1800" dirty="0"/>
              <a:t>V</a:t>
            </a:r>
            <a:r>
              <a:rPr lang="en-GB" sz="1800" dirty="0" smtClean="0"/>
              <a:t> </a:t>
            </a:r>
            <a:r>
              <a:rPr lang="en-GB" sz="1800" dirty="0"/>
              <a:t>B</a:t>
            </a:r>
            <a:r>
              <a:rPr lang="en-GB" sz="1800" dirty="0" smtClean="0"/>
              <a:t>) = A</a:t>
            </a:r>
            <a:endParaRPr lang="en-GB" sz="1800" dirty="0"/>
          </a:p>
        </p:txBody>
      </p:sp>
      <p:sp>
        <p:nvSpPr>
          <p:cNvPr id="86" name="TextBox 85"/>
          <p:cNvSpPr txBox="1"/>
          <p:nvPr/>
        </p:nvSpPr>
        <p:spPr>
          <a:xfrm>
            <a:off x="2606187" y="3344000"/>
            <a:ext cx="1550424" cy="369332"/>
          </a:xfrm>
          <a:prstGeom prst="rect">
            <a:avLst/>
          </a:prstGeom>
          <a:noFill/>
        </p:spPr>
        <p:txBody>
          <a:bodyPr wrap="none" rtlCol="0">
            <a:spAutoFit/>
          </a:bodyPr>
          <a:lstStyle>
            <a:defPPr>
              <a:defRPr lang="en-US"/>
            </a:defPPr>
            <a:lvl1pPr>
              <a:defRPr sz="2000">
                <a:solidFill>
                  <a:srgbClr val="0070C0"/>
                </a:solidFill>
              </a:defRPr>
            </a:lvl1pPr>
          </a:lstStyle>
          <a:p>
            <a:r>
              <a:rPr lang="en-GB" sz="1800" dirty="0" smtClean="0"/>
              <a:t>A </a:t>
            </a:r>
            <a:r>
              <a:rPr lang="en-GB" sz="1800" dirty="0"/>
              <a:t>V </a:t>
            </a:r>
            <a:r>
              <a:rPr lang="en-GB" sz="1800" dirty="0" smtClean="0"/>
              <a:t>(A </a:t>
            </a:r>
            <a:r>
              <a:rPr lang="en-GB" sz="1800" dirty="0"/>
              <a:t>∧ </a:t>
            </a:r>
            <a:r>
              <a:rPr lang="en-GB" sz="1800" dirty="0" smtClean="0"/>
              <a:t>B) = A</a:t>
            </a:r>
            <a:endParaRPr lang="en-GB" sz="1800" dirty="0"/>
          </a:p>
        </p:txBody>
      </p:sp>
      <p:graphicFrame>
        <p:nvGraphicFramePr>
          <p:cNvPr id="87" name="Table 86"/>
          <p:cNvGraphicFramePr>
            <a:graphicFrameLocks noGrp="1"/>
          </p:cNvGraphicFramePr>
          <p:nvPr>
            <p:extLst>
              <p:ext uri="{D42A27DB-BD31-4B8C-83A1-F6EECF244321}">
                <p14:modId xmlns:p14="http://schemas.microsoft.com/office/powerpoint/2010/main" val="2560172259"/>
              </p:ext>
            </p:extLst>
          </p:nvPr>
        </p:nvGraphicFramePr>
        <p:xfrm>
          <a:off x="5962101" y="3719532"/>
          <a:ext cx="1002918" cy="1184440"/>
        </p:xfrm>
        <a:graphic>
          <a:graphicData uri="http://schemas.openxmlformats.org/drawingml/2006/table">
            <a:tbl>
              <a:tblPr firstRow="1" bandRow="1">
                <a:tableStyleId>{5C22544A-7EE6-4342-B048-85BDC9FD1C3A}</a:tableStyleId>
              </a:tblPr>
              <a:tblGrid>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grpSp>
        <p:nvGrpSpPr>
          <p:cNvPr id="90" name="Group 89"/>
          <p:cNvGrpSpPr/>
          <p:nvPr/>
        </p:nvGrpSpPr>
        <p:grpSpPr>
          <a:xfrm>
            <a:off x="2655502" y="3771364"/>
            <a:ext cx="2857183" cy="1152856"/>
            <a:chOff x="1420427" y="3876139"/>
            <a:chExt cx="2857183" cy="1152856"/>
          </a:xfrm>
        </p:grpSpPr>
        <p:sp>
          <p:nvSpPr>
            <p:cNvPr id="20" name="TextBox 19"/>
            <p:cNvSpPr txBox="1"/>
            <p:nvPr/>
          </p:nvSpPr>
          <p:spPr>
            <a:xfrm>
              <a:off x="1420427" y="3880042"/>
              <a:ext cx="288862" cy="307777"/>
            </a:xfrm>
            <a:prstGeom prst="rect">
              <a:avLst/>
            </a:prstGeom>
            <a:noFill/>
          </p:spPr>
          <p:txBody>
            <a:bodyPr wrap="none" rtlCol="0">
              <a:spAutoFit/>
            </a:bodyPr>
            <a:lstStyle/>
            <a:p>
              <a:r>
                <a:rPr lang="en-GB" sz="1400" dirty="0" smtClean="0"/>
                <a:t>A</a:t>
              </a:r>
              <a:endParaRPr lang="en-GB" sz="1400" dirty="0"/>
            </a:p>
          </p:txBody>
        </p:sp>
        <p:cxnSp>
          <p:nvCxnSpPr>
            <p:cNvPr id="22" name="Straight Connector 21"/>
            <p:cNvCxnSpPr/>
            <p:nvPr/>
          </p:nvCxnSpPr>
          <p:spPr>
            <a:xfrm>
              <a:off x="1666833" y="4876956"/>
              <a:ext cx="3841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759155" y="4673044"/>
              <a:ext cx="2357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0198" y="4338825"/>
              <a:ext cx="717053" cy="689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1430431" y="4721218"/>
              <a:ext cx="282450" cy="307777"/>
            </a:xfrm>
            <a:prstGeom prst="rect">
              <a:avLst/>
            </a:prstGeom>
            <a:noFill/>
          </p:spPr>
          <p:txBody>
            <a:bodyPr wrap="none" rtlCol="0">
              <a:spAutoFit/>
            </a:bodyPr>
            <a:lstStyle/>
            <a:p>
              <a:r>
                <a:rPr lang="en-GB" sz="1400" dirty="0"/>
                <a:t>B</a:t>
              </a:r>
            </a:p>
          </p:txBody>
        </p:sp>
        <p:sp>
          <p:nvSpPr>
            <p:cNvPr id="31" name="TextBox 30"/>
            <p:cNvSpPr txBox="1"/>
            <p:nvPr/>
          </p:nvSpPr>
          <p:spPr>
            <a:xfrm>
              <a:off x="4009588" y="4067102"/>
              <a:ext cx="268022" cy="307777"/>
            </a:xfrm>
            <a:prstGeom prst="rect">
              <a:avLst/>
            </a:prstGeom>
            <a:noFill/>
          </p:spPr>
          <p:txBody>
            <a:bodyPr wrap="none" rtlCol="0">
              <a:spAutoFit/>
            </a:bodyPr>
            <a:lstStyle/>
            <a:p>
              <a:r>
                <a:rPr lang="en-GB" sz="1400" dirty="0"/>
                <a:t>Z</a:t>
              </a:r>
            </a:p>
          </p:txBody>
        </p:sp>
        <p:cxnSp>
          <p:nvCxnSpPr>
            <p:cNvPr id="32" name="Straight Connector 31"/>
            <p:cNvCxnSpPr/>
            <p:nvPr/>
          </p:nvCxnSpPr>
          <p:spPr>
            <a:xfrm>
              <a:off x="1883042" y="4474405"/>
              <a:ext cx="17435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883640" y="4037019"/>
              <a:ext cx="0" cy="4381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992396" y="4426266"/>
              <a:ext cx="0" cy="2466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6459" y="3876139"/>
              <a:ext cx="717053" cy="699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8" name="Straight Connector 37"/>
            <p:cNvCxnSpPr/>
            <p:nvPr/>
          </p:nvCxnSpPr>
          <p:spPr>
            <a:xfrm>
              <a:off x="1660924" y="4034878"/>
              <a:ext cx="15823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838649" y="4222575"/>
              <a:ext cx="2192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992066" y="4426760"/>
              <a:ext cx="2426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5" name="TextBox 94"/>
          <p:cNvSpPr txBox="1"/>
          <p:nvPr/>
        </p:nvSpPr>
        <p:spPr>
          <a:xfrm>
            <a:off x="2588826" y="1355917"/>
            <a:ext cx="288862" cy="307777"/>
          </a:xfrm>
          <a:prstGeom prst="rect">
            <a:avLst/>
          </a:prstGeom>
          <a:noFill/>
        </p:spPr>
        <p:txBody>
          <a:bodyPr wrap="none" rtlCol="0">
            <a:spAutoFit/>
          </a:bodyPr>
          <a:lstStyle/>
          <a:p>
            <a:r>
              <a:rPr lang="en-GB" sz="1400" dirty="0" smtClean="0"/>
              <a:t>A</a:t>
            </a:r>
            <a:endParaRPr lang="en-GB" sz="1400" dirty="0"/>
          </a:p>
        </p:txBody>
      </p:sp>
      <p:pic>
        <p:nvPicPr>
          <p:cNvPr id="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3498" y="1347975"/>
            <a:ext cx="717053" cy="689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 name="TextBox 98"/>
          <p:cNvSpPr txBox="1"/>
          <p:nvPr/>
        </p:nvSpPr>
        <p:spPr>
          <a:xfrm>
            <a:off x="2598830" y="2194712"/>
            <a:ext cx="282450" cy="307777"/>
          </a:xfrm>
          <a:prstGeom prst="rect">
            <a:avLst/>
          </a:prstGeom>
          <a:noFill/>
        </p:spPr>
        <p:txBody>
          <a:bodyPr wrap="none" rtlCol="0">
            <a:spAutoFit/>
          </a:bodyPr>
          <a:lstStyle/>
          <a:p>
            <a:r>
              <a:rPr lang="en-GB" sz="1400" dirty="0"/>
              <a:t>B</a:t>
            </a:r>
          </a:p>
        </p:txBody>
      </p:sp>
      <p:sp>
        <p:nvSpPr>
          <p:cNvPr id="100" name="TextBox 99"/>
          <p:cNvSpPr txBox="1"/>
          <p:nvPr/>
        </p:nvSpPr>
        <p:spPr>
          <a:xfrm>
            <a:off x="5198625" y="1540596"/>
            <a:ext cx="268022" cy="307777"/>
          </a:xfrm>
          <a:prstGeom prst="rect">
            <a:avLst/>
          </a:prstGeom>
          <a:noFill/>
        </p:spPr>
        <p:txBody>
          <a:bodyPr wrap="none" rtlCol="0">
            <a:spAutoFit/>
          </a:bodyPr>
          <a:lstStyle/>
          <a:p>
            <a:r>
              <a:rPr lang="en-GB" sz="1400" dirty="0"/>
              <a:t>Z</a:t>
            </a:r>
          </a:p>
        </p:txBody>
      </p:sp>
      <p:cxnSp>
        <p:nvCxnSpPr>
          <p:cNvPr id="102" name="Straight Connector 101"/>
          <p:cNvCxnSpPr/>
          <p:nvPr/>
        </p:nvCxnSpPr>
        <p:spPr>
          <a:xfrm>
            <a:off x="3042515" y="1512894"/>
            <a:ext cx="0" cy="4381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4081421" y="1899760"/>
            <a:ext cx="0" cy="2466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3759" y="1796514"/>
            <a:ext cx="717053" cy="699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5" name="Straight Connector 104"/>
          <p:cNvCxnSpPr/>
          <p:nvPr/>
        </p:nvCxnSpPr>
        <p:spPr>
          <a:xfrm>
            <a:off x="2819799" y="1510753"/>
            <a:ext cx="15140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2825708" y="2352831"/>
            <a:ext cx="3841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5029274" y="1692100"/>
            <a:ext cx="2192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3037155" y="1950280"/>
            <a:ext cx="1846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4078710" y="1902635"/>
            <a:ext cx="2426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824360" y="2145744"/>
            <a:ext cx="2586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13" name="Table 112"/>
          <p:cNvGraphicFramePr>
            <a:graphicFrameLocks noGrp="1"/>
          </p:cNvGraphicFramePr>
          <p:nvPr>
            <p:extLst>
              <p:ext uri="{D42A27DB-BD31-4B8C-83A1-F6EECF244321}">
                <p14:modId xmlns:p14="http://schemas.microsoft.com/office/powerpoint/2010/main" val="1467737723"/>
              </p:ext>
            </p:extLst>
          </p:nvPr>
        </p:nvGraphicFramePr>
        <p:xfrm>
          <a:off x="5962101" y="1039832"/>
          <a:ext cx="1002918" cy="1184440"/>
        </p:xfrm>
        <a:graphic>
          <a:graphicData uri="http://schemas.openxmlformats.org/drawingml/2006/table">
            <a:tbl>
              <a:tblPr firstRow="1" bandRow="1">
                <a:tableStyleId>{5C22544A-7EE6-4342-B048-85BDC9FD1C3A}</a:tableStyleId>
              </a:tblPr>
              <a:tblGrid>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spTree>
    <p:extLst>
      <p:ext uri="{BB962C8B-B14F-4D97-AF65-F5344CB8AC3E}">
        <p14:creationId xmlns:p14="http://schemas.microsoft.com/office/powerpoint/2010/main" val="104721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fade">
                                      <p:cBhvr>
                                        <p:cTn id="10" dur="500"/>
                                        <p:tgtEl>
                                          <p:spTgt spid="95"/>
                                        </p:tgtEl>
                                      </p:cBhvr>
                                    </p:animEffect>
                                  </p:childTnLst>
                                </p:cTn>
                              </p:par>
                              <p:par>
                                <p:cTn id="11" presetID="10" presetClass="entr" presetSubtype="0" fill="hold"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500"/>
                                        <p:tgtEl>
                                          <p:spTgt spid="9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fade">
                                      <p:cBhvr>
                                        <p:cTn id="22" dur="500"/>
                                        <p:tgtEl>
                                          <p:spTgt spid="102"/>
                                        </p:tgtEl>
                                      </p:cBhvr>
                                    </p:animEffect>
                                  </p:childTnLst>
                                </p:cTn>
                              </p:par>
                              <p:par>
                                <p:cTn id="23" presetID="10" presetClass="entr" presetSubtype="0" fill="hold" nodeType="with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fade">
                                      <p:cBhvr>
                                        <p:cTn id="25" dur="500"/>
                                        <p:tgtEl>
                                          <p:spTgt spid="103"/>
                                        </p:tgtEl>
                                      </p:cBhvr>
                                    </p:animEffect>
                                  </p:childTnLst>
                                </p:cTn>
                              </p:par>
                              <p:par>
                                <p:cTn id="26" presetID="10" presetClass="entr" presetSubtype="0" fill="hold" nodeType="with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par>
                                <p:cTn id="29" presetID="10" presetClass="entr" presetSubtype="0" fill="hold" nodeType="with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fade">
                                      <p:cBhvr>
                                        <p:cTn id="31" dur="500"/>
                                        <p:tgtEl>
                                          <p:spTgt spid="105"/>
                                        </p:tgtEl>
                                      </p:cBhvr>
                                    </p:animEffect>
                                  </p:childTnLst>
                                </p:cTn>
                              </p:par>
                              <p:par>
                                <p:cTn id="32" presetID="10" presetClass="entr" presetSubtype="0" fill="hold" nodeType="withEffect">
                                  <p:stCondLst>
                                    <p:cond delay="0"/>
                                  </p:stCondLst>
                                  <p:childTnLst>
                                    <p:set>
                                      <p:cBhvr>
                                        <p:cTn id="33" dur="1" fill="hold">
                                          <p:stCondLst>
                                            <p:cond delay="0"/>
                                          </p:stCondLst>
                                        </p:cTn>
                                        <p:tgtEl>
                                          <p:spTgt spid="96"/>
                                        </p:tgtEl>
                                        <p:attrNameLst>
                                          <p:attrName>style.visibility</p:attrName>
                                        </p:attrNameLst>
                                      </p:cBhvr>
                                      <p:to>
                                        <p:strVal val="visible"/>
                                      </p:to>
                                    </p:set>
                                    <p:animEffect transition="in" filter="fade">
                                      <p:cBhvr>
                                        <p:cTn id="34" dur="500"/>
                                        <p:tgtEl>
                                          <p:spTgt spid="96"/>
                                        </p:tgtEl>
                                      </p:cBhvr>
                                    </p:animEffect>
                                  </p:childTnLst>
                                </p:cTn>
                              </p:par>
                              <p:par>
                                <p:cTn id="35" presetID="10"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fade">
                                      <p:cBhvr>
                                        <p:cTn id="37" dur="500"/>
                                        <p:tgtEl>
                                          <p:spTgt spid="106"/>
                                        </p:tgtEl>
                                      </p:cBhvr>
                                    </p:animEffect>
                                  </p:childTnLst>
                                </p:cTn>
                              </p:par>
                              <p:par>
                                <p:cTn id="38" presetID="10" presetClass="entr" presetSubtype="0" fill="hold" nodeType="withEffect">
                                  <p:stCondLst>
                                    <p:cond delay="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500"/>
                                        <p:tgtEl>
                                          <p:spTgt spid="101"/>
                                        </p:tgtEl>
                                      </p:cBhvr>
                                    </p:animEffect>
                                  </p:childTnLst>
                                </p:cTn>
                              </p:par>
                              <p:par>
                                <p:cTn id="41" presetID="10" presetClass="entr" presetSubtype="0" fill="hold" nodeType="with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fade">
                                      <p:cBhvr>
                                        <p:cTn id="43" dur="500"/>
                                        <p:tgtEl>
                                          <p:spTgt spid="107"/>
                                        </p:tgtEl>
                                      </p:cBhvr>
                                    </p:animEffect>
                                  </p:childTnLst>
                                </p:cTn>
                              </p:par>
                              <p:par>
                                <p:cTn id="44" presetID="10" presetClass="entr" presetSubtype="0" fill="hold" nodeType="withEffect">
                                  <p:stCondLst>
                                    <p:cond delay="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par>
                                <p:cTn id="47" presetID="10" presetClass="entr" presetSubtype="0" fill="hold" nodeType="with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500"/>
                                        <p:tgtEl>
                                          <p:spTgt spid="11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childTnLst>
                                </p:cTn>
                              </p:par>
                              <p:par>
                                <p:cTn id="55" presetID="10" presetClass="entr" presetSubtype="0" fill="hold" nodeType="with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fade">
                                      <p:cBhvr>
                                        <p:cTn id="57" dur="500"/>
                                        <p:tgtEl>
                                          <p:spTgt spid="87"/>
                                        </p:tgtEl>
                                      </p:cBhvr>
                                    </p:animEffect>
                                  </p:childTnLst>
                                </p:cTn>
                              </p:par>
                              <p:par>
                                <p:cTn id="58" presetID="10"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86" grpId="0"/>
      <p:bldP spid="95" grpId="0"/>
      <p:bldP spid="99" grpId="0"/>
      <p:bldP spid="10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270521" y="471065"/>
            <a:ext cx="2965632" cy="4902286"/>
            <a:chOff x="3270521" y="471065"/>
            <a:chExt cx="2965632" cy="4902286"/>
          </a:xfrm>
        </p:grpSpPr>
        <p:sp>
          <p:nvSpPr>
            <p:cNvPr id="10" name="Rectangle 9"/>
            <p:cNvSpPr/>
            <p:nvPr/>
          </p:nvSpPr>
          <p:spPr>
            <a:xfrm>
              <a:off x="3273425" y="813359"/>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11" name="Rectangle 10"/>
            <p:cNvSpPr/>
            <p:nvPr/>
          </p:nvSpPr>
          <p:spPr>
            <a:xfrm>
              <a:off x="3273425" y="1204287"/>
              <a:ext cx="2476500" cy="369332"/>
            </a:xfrm>
            <a:prstGeom prst="rect">
              <a:avLst/>
            </a:prstGeom>
          </p:spPr>
          <p:txBody>
            <a:bodyPr wrap="square">
              <a:spAutoFit/>
            </a:bodyPr>
            <a:lstStyle/>
            <a:p>
              <a:r>
                <a:rPr lang="en-GB" dirty="0">
                  <a:solidFill>
                    <a:srgbClr val="0070C0"/>
                  </a:solidFill>
                </a:rPr>
                <a:t>(</a:t>
              </a:r>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20" name="Rectangle 19"/>
            <p:cNvSpPr/>
            <p:nvPr/>
          </p:nvSpPr>
          <p:spPr>
            <a:xfrm>
              <a:off x="3273425" y="2095180"/>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26" name="Rectangle 25"/>
            <p:cNvSpPr/>
            <p:nvPr/>
          </p:nvSpPr>
          <p:spPr>
            <a:xfrm>
              <a:off x="3273425" y="2478428"/>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30" name="Rectangle 29"/>
            <p:cNvSpPr/>
            <p:nvPr/>
          </p:nvSpPr>
          <p:spPr>
            <a:xfrm>
              <a:off x="3273425" y="3357952"/>
              <a:ext cx="2962275" cy="369332"/>
            </a:xfrm>
            <a:prstGeom prst="rect">
              <a:avLst/>
            </a:prstGeom>
          </p:spPr>
          <p:txBody>
            <a:bodyPr wrap="square">
              <a:spAutoFit/>
            </a:bodyPr>
            <a:lstStyle/>
            <a:p>
              <a:r>
                <a:rPr lang="en-GB" dirty="0" smtClean="0">
                  <a:solidFill>
                    <a:srgbClr val="0070C0"/>
                  </a:solidFill>
                </a:rPr>
                <a:t>A ∧ (B ∨ C) = </a:t>
              </a:r>
              <a:r>
                <a:rPr lang="en-GB" dirty="0">
                  <a:solidFill>
                    <a:srgbClr val="0070C0"/>
                  </a:solidFill>
                </a:rPr>
                <a:t>(</a:t>
              </a:r>
              <a:r>
                <a:rPr lang="en-GB" dirty="0" smtClean="0">
                  <a:solidFill>
                    <a:srgbClr val="0070C0"/>
                  </a:solidFill>
                </a:rPr>
                <a:t>A ∧ B) ∨ (A ∧ C</a:t>
              </a:r>
              <a:r>
                <a:rPr lang="en-GB" dirty="0">
                  <a:solidFill>
                    <a:srgbClr val="0070C0"/>
                  </a:solidFill>
                </a:rPr>
                <a:t>)</a:t>
              </a:r>
            </a:p>
          </p:txBody>
        </p:sp>
        <p:sp>
          <p:nvSpPr>
            <p:cNvPr id="14" name="TextBox 13"/>
            <p:cNvSpPr txBox="1"/>
            <p:nvPr/>
          </p:nvSpPr>
          <p:spPr>
            <a:xfrm>
              <a:off x="3273425" y="471065"/>
              <a:ext cx="1346779" cy="400110"/>
            </a:xfrm>
            <a:prstGeom prst="rect">
              <a:avLst/>
            </a:prstGeom>
            <a:noFill/>
          </p:spPr>
          <p:txBody>
            <a:bodyPr wrap="none" rtlCol="0">
              <a:spAutoFit/>
            </a:bodyPr>
            <a:lstStyle/>
            <a:p>
              <a:r>
                <a:rPr lang="en-GB" sz="2000" dirty="0" smtClean="0"/>
                <a:t>Associative</a:t>
              </a:r>
              <a:endParaRPr lang="en-GB" sz="2000" dirty="0"/>
            </a:p>
          </p:txBody>
        </p:sp>
        <p:sp>
          <p:nvSpPr>
            <p:cNvPr id="35" name="TextBox 34"/>
            <p:cNvSpPr txBox="1"/>
            <p:nvPr/>
          </p:nvSpPr>
          <p:spPr>
            <a:xfrm>
              <a:off x="3273425" y="1732745"/>
              <a:ext cx="1592103" cy="400110"/>
            </a:xfrm>
            <a:prstGeom prst="rect">
              <a:avLst/>
            </a:prstGeom>
            <a:noFill/>
          </p:spPr>
          <p:txBody>
            <a:bodyPr wrap="none" rtlCol="0">
              <a:spAutoFit/>
            </a:bodyPr>
            <a:lstStyle/>
            <a:p>
              <a:r>
                <a:rPr lang="en-GB" sz="2000" dirty="0" smtClean="0"/>
                <a:t>Commutative</a:t>
              </a:r>
              <a:endParaRPr lang="en-GB" sz="2000" dirty="0"/>
            </a:p>
          </p:txBody>
        </p:sp>
        <p:sp>
          <p:nvSpPr>
            <p:cNvPr id="37" name="TextBox 36"/>
            <p:cNvSpPr txBox="1"/>
            <p:nvPr/>
          </p:nvSpPr>
          <p:spPr>
            <a:xfrm>
              <a:off x="3273425" y="2994425"/>
              <a:ext cx="1391150" cy="400110"/>
            </a:xfrm>
            <a:prstGeom prst="rect">
              <a:avLst/>
            </a:prstGeom>
            <a:noFill/>
          </p:spPr>
          <p:txBody>
            <a:bodyPr wrap="none" rtlCol="0">
              <a:spAutoFit/>
            </a:bodyPr>
            <a:lstStyle/>
            <a:p>
              <a:r>
                <a:rPr lang="en-GB" sz="2000" dirty="0" smtClean="0"/>
                <a:t>Distributive</a:t>
              </a:r>
              <a:endParaRPr lang="en-GB" sz="2000" dirty="0"/>
            </a:p>
          </p:txBody>
        </p:sp>
        <p:sp>
          <p:nvSpPr>
            <p:cNvPr id="29" name="Rectangle 28"/>
            <p:cNvSpPr/>
            <p:nvPr/>
          </p:nvSpPr>
          <p:spPr>
            <a:xfrm>
              <a:off x="3273878" y="3746816"/>
              <a:ext cx="2962275" cy="369332"/>
            </a:xfrm>
            <a:prstGeom prst="rect">
              <a:avLst/>
            </a:prstGeom>
          </p:spPr>
          <p:txBody>
            <a:bodyPr wrap="square">
              <a:spAutoFit/>
            </a:bodyPr>
            <a:lstStyle/>
            <a:p>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C</a:t>
              </a:r>
              <a:r>
                <a:rPr lang="en-GB" dirty="0">
                  <a:solidFill>
                    <a:srgbClr val="0070C0"/>
                  </a:solidFill>
                </a:rPr>
                <a:t>) = (</a:t>
              </a:r>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(A </a:t>
              </a:r>
              <a:r>
                <a:rPr lang="en-GB" dirty="0">
                  <a:solidFill>
                    <a:srgbClr val="0070C0"/>
                  </a:solidFill>
                </a:rPr>
                <a:t>∨ </a:t>
              </a:r>
              <a:r>
                <a:rPr lang="en-GB" dirty="0" smtClean="0">
                  <a:solidFill>
                    <a:srgbClr val="0070C0"/>
                  </a:solidFill>
                </a:rPr>
                <a:t>C</a:t>
              </a:r>
              <a:r>
                <a:rPr lang="en-GB" dirty="0">
                  <a:solidFill>
                    <a:srgbClr val="0070C0"/>
                  </a:solidFill>
                </a:rPr>
                <a:t>)</a:t>
              </a:r>
            </a:p>
          </p:txBody>
        </p:sp>
        <p:sp>
          <p:nvSpPr>
            <p:cNvPr id="12" name="Rectangle 11"/>
            <p:cNvSpPr/>
            <p:nvPr/>
          </p:nvSpPr>
          <p:spPr>
            <a:xfrm>
              <a:off x="3279328" y="4621523"/>
              <a:ext cx="1555234" cy="369332"/>
            </a:xfrm>
            <a:prstGeom prst="rect">
              <a:avLst/>
            </a:prstGeom>
          </p:spPr>
          <p:txBody>
            <a:bodyPr wrap="none">
              <a:spAutoFit/>
            </a:bodyPr>
            <a:lstStyle/>
            <a:p>
              <a:r>
                <a:rPr lang="en-GB" dirty="0">
                  <a:solidFill>
                    <a:srgbClr val="0070C0"/>
                  </a:solidFill>
                </a:rPr>
                <a:t>A ∨</a:t>
              </a:r>
              <a:r>
                <a:rPr lang="en-GB" dirty="0" smtClean="0">
                  <a:solidFill>
                    <a:srgbClr val="0070C0"/>
                  </a:solidFill>
                </a:rPr>
                <a:t> (A </a:t>
              </a:r>
              <a:r>
                <a:rPr lang="en-GB" dirty="0">
                  <a:solidFill>
                    <a:srgbClr val="0070C0"/>
                  </a:solidFill>
                </a:rPr>
                <a:t>∧</a:t>
              </a:r>
              <a:r>
                <a:rPr lang="en-GB" dirty="0" smtClean="0">
                  <a:solidFill>
                    <a:srgbClr val="0070C0"/>
                  </a:solidFill>
                </a:rPr>
                <a:t> B) </a:t>
              </a:r>
              <a:r>
                <a:rPr lang="en-GB" dirty="0">
                  <a:solidFill>
                    <a:srgbClr val="0070C0"/>
                  </a:solidFill>
                </a:rPr>
                <a:t>= </a:t>
              </a:r>
              <a:r>
                <a:rPr lang="en-GB" dirty="0" smtClean="0">
                  <a:solidFill>
                    <a:srgbClr val="0070C0"/>
                  </a:solidFill>
                </a:rPr>
                <a:t>A</a:t>
              </a:r>
              <a:endParaRPr lang="en-GB" dirty="0">
                <a:solidFill>
                  <a:srgbClr val="0070C0"/>
                </a:solidFill>
              </a:endParaRPr>
            </a:p>
          </p:txBody>
        </p:sp>
        <p:sp>
          <p:nvSpPr>
            <p:cNvPr id="13" name="Rectangle 12"/>
            <p:cNvSpPr/>
            <p:nvPr/>
          </p:nvSpPr>
          <p:spPr>
            <a:xfrm>
              <a:off x="3281600" y="5004019"/>
              <a:ext cx="1555234" cy="369332"/>
            </a:xfrm>
            <a:prstGeom prst="rect">
              <a:avLst/>
            </a:prstGeom>
          </p:spPr>
          <p:txBody>
            <a:bodyPr wrap="none">
              <a:spAutoFit/>
            </a:bodyPr>
            <a:lstStyle/>
            <a:p>
              <a:r>
                <a:rPr lang="en-GB" dirty="0">
                  <a:solidFill>
                    <a:srgbClr val="0070C0"/>
                  </a:solidFill>
                </a:rPr>
                <a:t>A ∧</a:t>
              </a:r>
              <a:r>
                <a:rPr lang="en-GB" dirty="0" smtClean="0">
                  <a:solidFill>
                    <a:srgbClr val="0070C0"/>
                  </a:solidFill>
                </a:rPr>
                <a:t> (A </a:t>
              </a:r>
              <a:r>
                <a:rPr lang="en-GB" dirty="0">
                  <a:solidFill>
                    <a:srgbClr val="0070C0"/>
                  </a:solidFill>
                </a:rPr>
                <a:t>∨</a:t>
              </a:r>
              <a:r>
                <a:rPr lang="en-GB" dirty="0" smtClean="0">
                  <a:solidFill>
                    <a:srgbClr val="0070C0"/>
                  </a:solidFill>
                </a:rPr>
                <a:t> B) </a:t>
              </a:r>
              <a:r>
                <a:rPr lang="en-GB" dirty="0">
                  <a:solidFill>
                    <a:srgbClr val="0070C0"/>
                  </a:solidFill>
                </a:rPr>
                <a:t>= </a:t>
              </a:r>
              <a:r>
                <a:rPr lang="en-GB" dirty="0" smtClean="0">
                  <a:solidFill>
                    <a:srgbClr val="0070C0"/>
                  </a:solidFill>
                </a:rPr>
                <a:t>A</a:t>
              </a:r>
              <a:endParaRPr lang="en-GB" dirty="0">
                <a:solidFill>
                  <a:srgbClr val="0070C0"/>
                </a:solidFill>
              </a:endParaRPr>
            </a:p>
          </p:txBody>
        </p:sp>
        <p:sp>
          <p:nvSpPr>
            <p:cNvPr id="15" name="TextBox 14"/>
            <p:cNvSpPr txBox="1"/>
            <p:nvPr/>
          </p:nvSpPr>
          <p:spPr>
            <a:xfrm>
              <a:off x="3270521" y="4256105"/>
              <a:ext cx="1313052" cy="400110"/>
            </a:xfrm>
            <a:prstGeom prst="rect">
              <a:avLst/>
            </a:prstGeom>
            <a:noFill/>
          </p:spPr>
          <p:txBody>
            <a:bodyPr wrap="none" rtlCol="0">
              <a:spAutoFit/>
            </a:bodyPr>
            <a:lstStyle/>
            <a:p>
              <a:r>
                <a:rPr lang="en-GB" sz="2000" dirty="0" smtClean="0"/>
                <a:t>Absorptive</a:t>
              </a:r>
              <a:endParaRPr lang="en-GB" sz="2000" dirty="0"/>
            </a:p>
          </p:txBody>
        </p:sp>
      </p:grpSp>
    </p:spTree>
    <p:extLst>
      <p:ext uri="{BB962C8B-B14F-4D97-AF65-F5344CB8AC3E}">
        <p14:creationId xmlns:p14="http://schemas.microsoft.com/office/powerpoint/2010/main" val="3795508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66667E-6 1.11111E-6 L 0.25 1.11111E-6 " pathEditMode="relative" rAng="0" ptsTypes="AA">
                                      <p:cBhvr>
                                        <p:cTn id="6" dur="2000" fill="hold"/>
                                        <p:tgtEl>
                                          <p:spTgt spid="2"/>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56521" y="471065"/>
            <a:ext cx="2965632" cy="4902286"/>
            <a:chOff x="3270521" y="471065"/>
            <a:chExt cx="2965632" cy="4902286"/>
          </a:xfrm>
        </p:grpSpPr>
        <p:sp>
          <p:nvSpPr>
            <p:cNvPr id="10" name="Rectangle 9"/>
            <p:cNvSpPr/>
            <p:nvPr/>
          </p:nvSpPr>
          <p:spPr>
            <a:xfrm>
              <a:off x="3273425" y="813359"/>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11" name="Rectangle 10"/>
            <p:cNvSpPr/>
            <p:nvPr/>
          </p:nvSpPr>
          <p:spPr>
            <a:xfrm>
              <a:off x="3273425" y="1204287"/>
              <a:ext cx="2476500" cy="369332"/>
            </a:xfrm>
            <a:prstGeom prst="rect">
              <a:avLst/>
            </a:prstGeom>
          </p:spPr>
          <p:txBody>
            <a:bodyPr wrap="square">
              <a:spAutoFit/>
            </a:bodyPr>
            <a:lstStyle/>
            <a:p>
              <a:r>
                <a:rPr lang="en-GB" dirty="0">
                  <a:solidFill>
                    <a:srgbClr val="0070C0"/>
                  </a:solidFill>
                </a:rPr>
                <a:t>(</a:t>
              </a:r>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20" name="Rectangle 19"/>
            <p:cNvSpPr/>
            <p:nvPr/>
          </p:nvSpPr>
          <p:spPr>
            <a:xfrm>
              <a:off x="3273425" y="2095180"/>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26" name="Rectangle 25"/>
            <p:cNvSpPr/>
            <p:nvPr/>
          </p:nvSpPr>
          <p:spPr>
            <a:xfrm>
              <a:off x="3273425" y="2478428"/>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30" name="Rectangle 29"/>
            <p:cNvSpPr/>
            <p:nvPr/>
          </p:nvSpPr>
          <p:spPr>
            <a:xfrm>
              <a:off x="3273425" y="3357952"/>
              <a:ext cx="2962275" cy="369332"/>
            </a:xfrm>
            <a:prstGeom prst="rect">
              <a:avLst/>
            </a:prstGeom>
          </p:spPr>
          <p:txBody>
            <a:bodyPr wrap="square">
              <a:spAutoFit/>
            </a:bodyPr>
            <a:lstStyle/>
            <a:p>
              <a:r>
                <a:rPr lang="en-GB" dirty="0" smtClean="0">
                  <a:solidFill>
                    <a:srgbClr val="0070C0"/>
                  </a:solidFill>
                </a:rPr>
                <a:t>A ∧ (B ∨ C) = </a:t>
              </a:r>
              <a:r>
                <a:rPr lang="en-GB" dirty="0">
                  <a:solidFill>
                    <a:srgbClr val="0070C0"/>
                  </a:solidFill>
                </a:rPr>
                <a:t>(</a:t>
              </a:r>
              <a:r>
                <a:rPr lang="en-GB" dirty="0" smtClean="0">
                  <a:solidFill>
                    <a:srgbClr val="0070C0"/>
                  </a:solidFill>
                </a:rPr>
                <a:t>A ∧ B) ∨ (A ∧ C</a:t>
              </a:r>
              <a:r>
                <a:rPr lang="en-GB" dirty="0">
                  <a:solidFill>
                    <a:srgbClr val="0070C0"/>
                  </a:solidFill>
                </a:rPr>
                <a:t>)</a:t>
              </a:r>
            </a:p>
          </p:txBody>
        </p:sp>
        <p:sp>
          <p:nvSpPr>
            <p:cNvPr id="14" name="TextBox 13"/>
            <p:cNvSpPr txBox="1"/>
            <p:nvPr/>
          </p:nvSpPr>
          <p:spPr>
            <a:xfrm>
              <a:off x="3273425" y="471065"/>
              <a:ext cx="1346779" cy="400110"/>
            </a:xfrm>
            <a:prstGeom prst="rect">
              <a:avLst/>
            </a:prstGeom>
            <a:noFill/>
          </p:spPr>
          <p:txBody>
            <a:bodyPr wrap="none" rtlCol="0">
              <a:spAutoFit/>
            </a:bodyPr>
            <a:lstStyle/>
            <a:p>
              <a:r>
                <a:rPr lang="en-GB" sz="2000" dirty="0" smtClean="0"/>
                <a:t>Associative</a:t>
              </a:r>
              <a:endParaRPr lang="en-GB" sz="2000" dirty="0"/>
            </a:p>
          </p:txBody>
        </p:sp>
        <p:sp>
          <p:nvSpPr>
            <p:cNvPr id="35" name="TextBox 34"/>
            <p:cNvSpPr txBox="1"/>
            <p:nvPr/>
          </p:nvSpPr>
          <p:spPr>
            <a:xfrm>
              <a:off x="3273425" y="1732745"/>
              <a:ext cx="1592103" cy="400110"/>
            </a:xfrm>
            <a:prstGeom prst="rect">
              <a:avLst/>
            </a:prstGeom>
            <a:noFill/>
          </p:spPr>
          <p:txBody>
            <a:bodyPr wrap="none" rtlCol="0">
              <a:spAutoFit/>
            </a:bodyPr>
            <a:lstStyle/>
            <a:p>
              <a:r>
                <a:rPr lang="en-GB" sz="2000" dirty="0" smtClean="0"/>
                <a:t>Commutative</a:t>
              </a:r>
              <a:endParaRPr lang="en-GB" sz="2000" dirty="0"/>
            </a:p>
          </p:txBody>
        </p:sp>
        <p:sp>
          <p:nvSpPr>
            <p:cNvPr id="37" name="TextBox 36"/>
            <p:cNvSpPr txBox="1"/>
            <p:nvPr/>
          </p:nvSpPr>
          <p:spPr>
            <a:xfrm>
              <a:off x="3273425" y="2994425"/>
              <a:ext cx="1391150" cy="400110"/>
            </a:xfrm>
            <a:prstGeom prst="rect">
              <a:avLst/>
            </a:prstGeom>
            <a:noFill/>
          </p:spPr>
          <p:txBody>
            <a:bodyPr wrap="none" rtlCol="0">
              <a:spAutoFit/>
            </a:bodyPr>
            <a:lstStyle/>
            <a:p>
              <a:r>
                <a:rPr lang="en-GB" sz="2000" dirty="0" smtClean="0"/>
                <a:t>Distributive</a:t>
              </a:r>
              <a:endParaRPr lang="en-GB" sz="2000" dirty="0"/>
            </a:p>
          </p:txBody>
        </p:sp>
        <p:sp>
          <p:nvSpPr>
            <p:cNvPr id="29" name="Rectangle 28"/>
            <p:cNvSpPr/>
            <p:nvPr/>
          </p:nvSpPr>
          <p:spPr>
            <a:xfrm>
              <a:off x="3273878" y="3746816"/>
              <a:ext cx="2962275" cy="369332"/>
            </a:xfrm>
            <a:prstGeom prst="rect">
              <a:avLst/>
            </a:prstGeom>
          </p:spPr>
          <p:txBody>
            <a:bodyPr wrap="square">
              <a:spAutoFit/>
            </a:bodyPr>
            <a:lstStyle/>
            <a:p>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C</a:t>
              </a:r>
              <a:r>
                <a:rPr lang="en-GB" dirty="0">
                  <a:solidFill>
                    <a:srgbClr val="0070C0"/>
                  </a:solidFill>
                </a:rPr>
                <a:t>) = (</a:t>
              </a:r>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(A </a:t>
              </a:r>
              <a:r>
                <a:rPr lang="en-GB" dirty="0">
                  <a:solidFill>
                    <a:srgbClr val="0070C0"/>
                  </a:solidFill>
                </a:rPr>
                <a:t>∨ </a:t>
              </a:r>
              <a:r>
                <a:rPr lang="en-GB" dirty="0" smtClean="0">
                  <a:solidFill>
                    <a:srgbClr val="0070C0"/>
                  </a:solidFill>
                </a:rPr>
                <a:t>C</a:t>
              </a:r>
              <a:r>
                <a:rPr lang="en-GB" dirty="0">
                  <a:solidFill>
                    <a:srgbClr val="0070C0"/>
                  </a:solidFill>
                </a:rPr>
                <a:t>)</a:t>
              </a:r>
            </a:p>
          </p:txBody>
        </p:sp>
        <p:sp>
          <p:nvSpPr>
            <p:cNvPr id="12" name="Rectangle 11"/>
            <p:cNvSpPr/>
            <p:nvPr/>
          </p:nvSpPr>
          <p:spPr>
            <a:xfrm>
              <a:off x="3279328" y="4621523"/>
              <a:ext cx="1555234" cy="369332"/>
            </a:xfrm>
            <a:prstGeom prst="rect">
              <a:avLst/>
            </a:prstGeom>
          </p:spPr>
          <p:txBody>
            <a:bodyPr wrap="none">
              <a:spAutoFit/>
            </a:bodyPr>
            <a:lstStyle/>
            <a:p>
              <a:r>
                <a:rPr lang="en-GB" dirty="0">
                  <a:solidFill>
                    <a:srgbClr val="0070C0"/>
                  </a:solidFill>
                </a:rPr>
                <a:t>A ∨</a:t>
              </a:r>
              <a:r>
                <a:rPr lang="en-GB" dirty="0" smtClean="0">
                  <a:solidFill>
                    <a:srgbClr val="0070C0"/>
                  </a:solidFill>
                </a:rPr>
                <a:t> (A </a:t>
              </a:r>
              <a:r>
                <a:rPr lang="en-GB" dirty="0">
                  <a:solidFill>
                    <a:srgbClr val="0070C0"/>
                  </a:solidFill>
                </a:rPr>
                <a:t>∧</a:t>
              </a:r>
              <a:r>
                <a:rPr lang="en-GB" dirty="0" smtClean="0">
                  <a:solidFill>
                    <a:srgbClr val="0070C0"/>
                  </a:solidFill>
                </a:rPr>
                <a:t> B) </a:t>
              </a:r>
              <a:r>
                <a:rPr lang="en-GB" dirty="0">
                  <a:solidFill>
                    <a:srgbClr val="0070C0"/>
                  </a:solidFill>
                </a:rPr>
                <a:t>= </a:t>
              </a:r>
              <a:r>
                <a:rPr lang="en-GB" dirty="0" smtClean="0">
                  <a:solidFill>
                    <a:srgbClr val="0070C0"/>
                  </a:solidFill>
                </a:rPr>
                <a:t>A</a:t>
              </a:r>
              <a:endParaRPr lang="en-GB" dirty="0">
                <a:solidFill>
                  <a:srgbClr val="0070C0"/>
                </a:solidFill>
              </a:endParaRPr>
            </a:p>
          </p:txBody>
        </p:sp>
        <p:sp>
          <p:nvSpPr>
            <p:cNvPr id="13" name="Rectangle 12"/>
            <p:cNvSpPr/>
            <p:nvPr/>
          </p:nvSpPr>
          <p:spPr>
            <a:xfrm>
              <a:off x="3281600" y="5004019"/>
              <a:ext cx="1555234" cy="369332"/>
            </a:xfrm>
            <a:prstGeom prst="rect">
              <a:avLst/>
            </a:prstGeom>
          </p:spPr>
          <p:txBody>
            <a:bodyPr wrap="none">
              <a:spAutoFit/>
            </a:bodyPr>
            <a:lstStyle/>
            <a:p>
              <a:r>
                <a:rPr lang="en-GB" dirty="0">
                  <a:solidFill>
                    <a:srgbClr val="0070C0"/>
                  </a:solidFill>
                </a:rPr>
                <a:t>A ∧</a:t>
              </a:r>
              <a:r>
                <a:rPr lang="en-GB" dirty="0" smtClean="0">
                  <a:solidFill>
                    <a:srgbClr val="0070C0"/>
                  </a:solidFill>
                </a:rPr>
                <a:t> (A </a:t>
              </a:r>
              <a:r>
                <a:rPr lang="en-GB" dirty="0">
                  <a:solidFill>
                    <a:srgbClr val="0070C0"/>
                  </a:solidFill>
                </a:rPr>
                <a:t>∨</a:t>
              </a:r>
              <a:r>
                <a:rPr lang="en-GB" dirty="0" smtClean="0">
                  <a:solidFill>
                    <a:srgbClr val="0070C0"/>
                  </a:solidFill>
                </a:rPr>
                <a:t> B) </a:t>
              </a:r>
              <a:r>
                <a:rPr lang="en-GB" dirty="0">
                  <a:solidFill>
                    <a:srgbClr val="0070C0"/>
                  </a:solidFill>
                </a:rPr>
                <a:t>= </a:t>
              </a:r>
              <a:r>
                <a:rPr lang="en-GB" dirty="0" smtClean="0">
                  <a:solidFill>
                    <a:srgbClr val="0070C0"/>
                  </a:solidFill>
                </a:rPr>
                <a:t>A</a:t>
              </a:r>
              <a:endParaRPr lang="en-GB" dirty="0">
                <a:solidFill>
                  <a:srgbClr val="0070C0"/>
                </a:solidFill>
              </a:endParaRPr>
            </a:p>
          </p:txBody>
        </p:sp>
        <p:sp>
          <p:nvSpPr>
            <p:cNvPr id="15" name="TextBox 14"/>
            <p:cNvSpPr txBox="1"/>
            <p:nvPr/>
          </p:nvSpPr>
          <p:spPr>
            <a:xfrm>
              <a:off x="3270521" y="4256105"/>
              <a:ext cx="1313052" cy="400110"/>
            </a:xfrm>
            <a:prstGeom prst="rect">
              <a:avLst/>
            </a:prstGeom>
            <a:noFill/>
          </p:spPr>
          <p:txBody>
            <a:bodyPr wrap="none" rtlCol="0">
              <a:spAutoFit/>
            </a:bodyPr>
            <a:lstStyle/>
            <a:p>
              <a:r>
                <a:rPr lang="en-GB" sz="2000" dirty="0" smtClean="0"/>
                <a:t>Absorptive</a:t>
              </a:r>
              <a:endParaRPr lang="en-GB" sz="2000" dirty="0"/>
            </a:p>
          </p:txBody>
        </p:sp>
      </p:grpSp>
      <p:sp>
        <p:nvSpPr>
          <p:cNvPr id="34" name="Rectangle 33"/>
          <p:cNvSpPr/>
          <p:nvPr/>
        </p:nvSpPr>
        <p:spPr>
          <a:xfrm>
            <a:off x="1008322" y="2478948"/>
            <a:ext cx="1031051" cy="369332"/>
          </a:xfrm>
          <a:prstGeom prst="rect">
            <a:avLst/>
          </a:prstGeom>
        </p:spPr>
        <p:txBody>
          <a:bodyPr wrap="none">
            <a:spAutoFit/>
          </a:bodyPr>
          <a:lstStyle/>
          <a:p>
            <a:r>
              <a:rPr lang="en-GB" dirty="0" smtClean="0">
                <a:solidFill>
                  <a:srgbClr val="0070C0"/>
                </a:solidFill>
              </a:rPr>
              <a:t>A ∨ 0 </a:t>
            </a:r>
            <a:r>
              <a:rPr lang="en-GB" dirty="0">
                <a:solidFill>
                  <a:srgbClr val="0070C0"/>
                </a:solidFill>
              </a:rPr>
              <a:t>= A</a:t>
            </a:r>
          </a:p>
        </p:txBody>
      </p:sp>
      <p:sp>
        <p:nvSpPr>
          <p:cNvPr id="36" name="Rectangle 35"/>
          <p:cNvSpPr/>
          <p:nvPr/>
        </p:nvSpPr>
        <p:spPr>
          <a:xfrm>
            <a:off x="1004435" y="1201191"/>
            <a:ext cx="1015021" cy="369332"/>
          </a:xfrm>
          <a:prstGeom prst="rect">
            <a:avLst/>
          </a:prstGeom>
        </p:spPr>
        <p:txBody>
          <a:bodyPr wrap="none">
            <a:spAutoFit/>
          </a:bodyPr>
          <a:lstStyle/>
          <a:p>
            <a:r>
              <a:rPr lang="en-GB" dirty="0" smtClean="0">
                <a:solidFill>
                  <a:srgbClr val="0070C0"/>
                </a:solidFill>
              </a:rPr>
              <a:t>A ∨ 1 </a:t>
            </a:r>
            <a:r>
              <a:rPr lang="en-GB" dirty="0">
                <a:solidFill>
                  <a:srgbClr val="0070C0"/>
                </a:solidFill>
              </a:rPr>
              <a:t>= 1</a:t>
            </a:r>
          </a:p>
        </p:txBody>
      </p:sp>
      <p:sp>
        <p:nvSpPr>
          <p:cNvPr id="38" name="Rectangle 37"/>
          <p:cNvSpPr/>
          <p:nvPr/>
        </p:nvSpPr>
        <p:spPr>
          <a:xfrm>
            <a:off x="1007155" y="3362919"/>
            <a:ext cx="1047082" cy="369332"/>
          </a:xfrm>
          <a:prstGeom prst="rect">
            <a:avLst/>
          </a:prstGeom>
        </p:spPr>
        <p:txBody>
          <a:bodyPr wrap="none">
            <a:spAutoFit/>
          </a:bodyPr>
          <a:lstStyle/>
          <a:p>
            <a:r>
              <a:rPr lang="en-GB" dirty="0" smtClean="0">
                <a:solidFill>
                  <a:srgbClr val="0070C0"/>
                </a:solidFill>
              </a:rPr>
              <a:t>A ∨ A </a:t>
            </a:r>
            <a:r>
              <a:rPr lang="en-GB" dirty="0">
                <a:solidFill>
                  <a:srgbClr val="0070C0"/>
                </a:solidFill>
              </a:rPr>
              <a:t>= A</a:t>
            </a:r>
          </a:p>
        </p:txBody>
      </p:sp>
      <p:sp>
        <p:nvSpPr>
          <p:cNvPr id="39" name="Rectangle 38"/>
          <p:cNvSpPr/>
          <p:nvPr/>
        </p:nvSpPr>
        <p:spPr>
          <a:xfrm>
            <a:off x="1004435" y="808685"/>
            <a:ext cx="1015021" cy="369332"/>
          </a:xfrm>
          <a:prstGeom prst="rect">
            <a:avLst/>
          </a:prstGeom>
        </p:spPr>
        <p:txBody>
          <a:bodyPr wrap="none">
            <a:spAutoFit/>
          </a:bodyPr>
          <a:lstStyle/>
          <a:p>
            <a:r>
              <a:rPr lang="en-GB" dirty="0" smtClean="0">
                <a:solidFill>
                  <a:srgbClr val="0070C0"/>
                </a:solidFill>
              </a:rPr>
              <a:t>A ∧ 0 = </a:t>
            </a:r>
            <a:r>
              <a:rPr lang="en-GB" dirty="0">
                <a:solidFill>
                  <a:srgbClr val="0070C0"/>
                </a:solidFill>
              </a:rPr>
              <a:t>0</a:t>
            </a:r>
          </a:p>
        </p:txBody>
      </p:sp>
      <p:sp>
        <p:nvSpPr>
          <p:cNvPr id="40" name="Rectangle 39"/>
          <p:cNvSpPr/>
          <p:nvPr/>
        </p:nvSpPr>
        <p:spPr>
          <a:xfrm>
            <a:off x="1009100" y="2102279"/>
            <a:ext cx="1031051" cy="369332"/>
          </a:xfrm>
          <a:prstGeom prst="rect">
            <a:avLst/>
          </a:prstGeom>
        </p:spPr>
        <p:txBody>
          <a:bodyPr wrap="none">
            <a:spAutoFit/>
          </a:bodyPr>
          <a:lstStyle/>
          <a:p>
            <a:r>
              <a:rPr lang="en-GB" dirty="0" smtClean="0">
                <a:solidFill>
                  <a:srgbClr val="0070C0"/>
                </a:solidFill>
              </a:rPr>
              <a:t>A ∧</a:t>
            </a:r>
            <a:r>
              <a:rPr lang="en-GB" dirty="0">
                <a:solidFill>
                  <a:srgbClr val="0070C0"/>
                </a:solidFill>
              </a:rPr>
              <a:t> </a:t>
            </a:r>
            <a:r>
              <a:rPr lang="en-GB" dirty="0" smtClean="0">
                <a:solidFill>
                  <a:srgbClr val="0070C0"/>
                </a:solidFill>
              </a:rPr>
              <a:t>1 </a:t>
            </a:r>
            <a:r>
              <a:rPr lang="en-GB" dirty="0">
                <a:solidFill>
                  <a:srgbClr val="0070C0"/>
                </a:solidFill>
              </a:rPr>
              <a:t>= A</a:t>
            </a:r>
          </a:p>
        </p:txBody>
      </p:sp>
      <p:sp>
        <p:nvSpPr>
          <p:cNvPr id="41" name="Rectangle 40"/>
          <p:cNvSpPr/>
          <p:nvPr/>
        </p:nvSpPr>
        <p:spPr>
          <a:xfrm>
            <a:off x="1007155" y="3740718"/>
            <a:ext cx="1047082" cy="369332"/>
          </a:xfrm>
          <a:prstGeom prst="rect">
            <a:avLst/>
          </a:prstGeom>
        </p:spPr>
        <p:txBody>
          <a:bodyPr wrap="none">
            <a:spAutoFit/>
          </a:bodyPr>
          <a:lstStyle/>
          <a:p>
            <a:r>
              <a:rPr lang="en-GB" dirty="0" smtClean="0">
                <a:solidFill>
                  <a:srgbClr val="0070C0"/>
                </a:solidFill>
              </a:rPr>
              <a:t>A ∧ A </a:t>
            </a:r>
            <a:r>
              <a:rPr lang="en-GB" dirty="0">
                <a:solidFill>
                  <a:srgbClr val="0070C0"/>
                </a:solidFill>
              </a:rPr>
              <a:t>= A</a:t>
            </a:r>
          </a:p>
        </p:txBody>
      </p:sp>
      <p:sp>
        <p:nvSpPr>
          <p:cNvPr id="42" name="Rectangle 41"/>
          <p:cNvSpPr/>
          <p:nvPr/>
        </p:nvSpPr>
        <p:spPr>
          <a:xfrm>
            <a:off x="3204516" y="2106334"/>
            <a:ext cx="1018227" cy="369332"/>
          </a:xfrm>
          <a:prstGeom prst="rect">
            <a:avLst/>
          </a:prstGeom>
        </p:spPr>
        <p:txBody>
          <a:bodyPr wrap="none">
            <a:spAutoFit/>
          </a:bodyPr>
          <a:lstStyle/>
          <a:p>
            <a:r>
              <a:rPr lang="en-GB" sz="2400" baseline="20000" dirty="0" smtClean="0">
                <a:solidFill>
                  <a:srgbClr val="0070C0"/>
                </a:solidFill>
              </a:rPr>
              <a:t>¬</a:t>
            </a:r>
            <a:r>
              <a:rPr lang="en-GB" dirty="0" smtClean="0">
                <a:solidFill>
                  <a:srgbClr val="0070C0"/>
                </a:solidFill>
              </a:rPr>
              <a:t>(</a:t>
            </a:r>
            <a:r>
              <a:rPr lang="en-GB" sz="2400" baseline="20000" dirty="0">
                <a:solidFill>
                  <a:srgbClr val="0070C0"/>
                </a:solidFill>
              </a:rPr>
              <a:t>¬</a:t>
            </a:r>
            <a:r>
              <a:rPr lang="en-GB" dirty="0" smtClean="0">
                <a:solidFill>
                  <a:srgbClr val="0070C0"/>
                </a:solidFill>
              </a:rPr>
              <a:t>A</a:t>
            </a:r>
            <a:r>
              <a:rPr lang="en-GB" dirty="0">
                <a:solidFill>
                  <a:srgbClr val="0070C0"/>
                </a:solidFill>
              </a:rPr>
              <a:t>) = A</a:t>
            </a:r>
          </a:p>
        </p:txBody>
      </p:sp>
      <p:sp>
        <p:nvSpPr>
          <p:cNvPr id="43" name="Rectangle 42"/>
          <p:cNvSpPr/>
          <p:nvPr/>
        </p:nvSpPr>
        <p:spPr>
          <a:xfrm>
            <a:off x="3204385" y="811725"/>
            <a:ext cx="1146468" cy="369332"/>
          </a:xfrm>
          <a:prstGeom prst="rect">
            <a:avLst/>
          </a:prstGeom>
        </p:spPr>
        <p:txBody>
          <a:bodyPr wrap="none">
            <a:spAutoFit/>
          </a:bodyPr>
          <a:lstStyle/>
          <a:p>
            <a:r>
              <a:rPr lang="en-GB" dirty="0">
                <a:solidFill>
                  <a:srgbClr val="0070C0"/>
                </a:solidFill>
              </a:rPr>
              <a:t>A </a:t>
            </a:r>
            <a:r>
              <a:rPr lang="en-GB" dirty="0" smtClean="0">
                <a:solidFill>
                  <a:srgbClr val="0070C0"/>
                </a:solidFill>
              </a:rPr>
              <a:t>∨ </a:t>
            </a:r>
            <a:r>
              <a:rPr lang="en-GB" sz="2400" baseline="20000" dirty="0">
                <a:solidFill>
                  <a:srgbClr val="0070C0"/>
                </a:solidFill>
              </a:rPr>
              <a:t>¬</a:t>
            </a:r>
            <a:r>
              <a:rPr lang="en-GB" dirty="0" smtClean="0">
                <a:solidFill>
                  <a:srgbClr val="0070C0"/>
                </a:solidFill>
              </a:rPr>
              <a:t>A </a:t>
            </a:r>
            <a:r>
              <a:rPr lang="en-GB" dirty="0">
                <a:solidFill>
                  <a:srgbClr val="0070C0"/>
                </a:solidFill>
              </a:rPr>
              <a:t>= 1</a:t>
            </a:r>
          </a:p>
        </p:txBody>
      </p:sp>
      <p:sp>
        <p:nvSpPr>
          <p:cNvPr id="44" name="Rectangle 43"/>
          <p:cNvSpPr/>
          <p:nvPr/>
        </p:nvSpPr>
        <p:spPr>
          <a:xfrm>
            <a:off x="3204385" y="1209194"/>
            <a:ext cx="1146468" cy="369332"/>
          </a:xfrm>
          <a:prstGeom prst="rect">
            <a:avLst/>
          </a:prstGeom>
        </p:spPr>
        <p:txBody>
          <a:bodyPr wrap="none">
            <a:spAutoFit/>
          </a:bodyPr>
          <a:lstStyle/>
          <a:p>
            <a:r>
              <a:rPr lang="en-GB" dirty="0">
                <a:solidFill>
                  <a:srgbClr val="0070C0"/>
                </a:solidFill>
              </a:rPr>
              <a:t>A </a:t>
            </a:r>
            <a:r>
              <a:rPr lang="en-GB" dirty="0" smtClean="0">
                <a:solidFill>
                  <a:srgbClr val="0070C0"/>
                </a:solidFill>
              </a:rPr>
              <a:t>∧ </a:t>
            </a:r>
            <a:r>
              <a:rPr lang="en-GB" sz="2400" baseline="20000" dirty="0">
                <a:solidFill>
                  <a:srgbClr val="0070C0"/>
                </a:solidFill>
              </a:rPr>
              <a:t>¬</a:t>
            </a:r>
            <a:r>
              <a:rPr lang="en-GB" dirty="0" smtClean="0">
                <a:solidFill>
                  <a:srgbClr val="0070C0"/>
                </a:solidFill>
              </a:rPr>
              <a:t>A </a:t>
            </a:r>
            <a:r>
              <a:rPr lang="en-GB" dirty="0">
                <a:solidFill>
                  <a:srgbClr val="0070C0"/>
                </a:solidFill>
              </a:rPr>
              <a:t>= 0</a:t>
            </a:r>
          </a:p>
        </p:txBody>
      </p:sp>
      <p:sp>
        <p:nvSpPr>
          <p:cNvPr id="45" name="TextBox 44"/>
          <p:cNvSpPr txBox="1"/>
          <p:nvPr/>
        </p:nvSpPr>
        <p:spPr>
          <a:xfrm>
            <a:off x="1006083" y="2991365"/>
            <a:ext cx="1417055" cy="400110"/>
          </a:xfrm>
          <a:prstGeom prst="rect">
            <a:avLst/>
          </a:prstGeom>
          <a:noFill/>
        </p:spPr>
        <p:txBody>
          <a:bodyPr wrap="none" rtlCol="0">
            <a:spAutoFit/>
          </a:bodyPr>
          <a:lstStyle/>
          <a:p>
            <a:r>
              <a:rPr lang="en-GB" sz="2000" dirty="0" smtClean="0"/>
              <a:t>Idempotent</a:t>
            </a:r>
            <a:endParaRPr lang="en-GB" sz="2000" dirty="0"/>
          </a:p>
        </p:txBody>
      </p:sp>
      <p:sp>
        <p:nvSpPr>
          <p:cNvPr id="46" name="TextBox 45"/>
          <p:cNvSpPr txBox="1"/>
          <p:nvPr/>
        </p:nvSpPr>
        <p:spPr>
          <a:xfrm>
            <a:off x="3187114" y="1737836"/>
            <a:ext cx="1995354" cy="400110"/>
          </a:xfrm>
          <a:prstGeom prst="rect">
            <a:avLst/>
          </a:prstGeom>
          <a:noFill/>
        </p:spPr>
        <p:txBody>
          <a:bodyPr wrap="none" rtlCol="0">
            <a:spAutoFit/>
          </a:bodyPr>
          <a:lstStyle/>
          <a:p>
            <a:r>
              <a:rPr lang="en-GB" sz="2000" dirty="0" smtClean="0"/>
              <a:t>Double Negation</a:t>
            </a:r>
            <a:endParaRPr lang="en-GB" sz="2000" dirty="0"/>
          </a:p>
        </p:txBody>
      </p:sp>
      <p:sp>
        <p:nvSpPr>
          <p:cNvPr id="47" name="TextBox 46"/>
          <p:cNvSpPr txBox="1"/>
          <p:nvPr/>
        </p:nvSpPr>
        <p:spPr>
          <a:xfrm>
            <a:off x="3194241" y="469392"/>
            <a:ext cx="1535228" cy="400110"/>
          </a:xfrm>
          <a:prstGeom prst="rect">
            <a:avLst/>
          </a:prstGeom>
          <a:noFill/>
        </p:spPr>
        <p:txBody>
          <a:bodyPr wrap="none" rtlCol="0">
            <a:spAutoFit/>
          </a:bodyPr>
          <a:lstStyle/>
          <a:p>
            <a:r>
              <a:rPr lang="en-GB" sz="2000" dirty="0" smtClean="0"/>
              <a:t>Complement</a:t>
            </a:r>
            <a:endParaRPr lang="en-GB" sz="2000" dirty="0"/>
          </a:p>
        </p:txBody>
      </p:sp>
      <p:sp>
        <p:nvSpPr>
          <p:cNvPr id="48" name="TextBox 47"/>
          <p:cNvSpPr txBox="1"/>
          <p:nvPr/>
        </p:nvSpPr>
        <p:spPr>
          <a:xfrm>
            <a:off x="1025133" y="485064"/>
            <a:ext cx="1349280" cy="400110"/>
          </a:xfrm>
          <a:prstGeom prst="rect">
            <a:avLst/>
          </a:prstGeom>
          <a:noFill/>
        </p:spPr>
        <p:txBody>
          <a:bodyPr wrap="none" rtlCol="0">
            <a:spAutoFit/>
          </a:bodyPr>
          <a:lstStyle/>
          <a:p>
            <a:r>
              <a:rPr lang="en-GB" sz="2000" dirty="0" smtClean="0"/>
              <a:t>Annulment</a:t>
            </a:r>
            <a:endParaRPr lang="en-GB" sz="2000" dirty="0"/>
          </a:p>
        </p:txBody>
      </p:sp>
      <p:sp>
        <p:nvSpPr>
          <p:cNvPr id="49" name="TextBox 48"/>
          <p:cNvSpPr txBox="1"/>
          <p:nvPr/>
        </p:nvSpPr>
        <p:spPr>
          <a:xfrm>
            <a:off x="1006083" y="1741325"/>
            <a:ext cx="991810" cy="400110"/>
          </a:xfrm>
          <a:prstGeom prst="rect">
            <a:avLst/>
          </a:prstGeom>
          <a:noFill/>
        </p:spPr>
        <p:txBody>
          <a:bodyPr wrap="none" rtlCol="0">
            <a:spAutoFit/>
          </a:bodyPr>
          <a:lstStyle/>
          <a:p>
            <a:r>
              <a:rPr lang="en-GB" sz="2000" dirty="0" smtClean="0"/>
              <a:t>Identity</a:t>
            </a:r>
            <a:endParaRPr lang="en-GB" sz="2000" dirty="0"/>
          </a:p>
        </p:txBody>
      </p:sp>
    </p:spTree>
    <p:extLst>
      <p:ext uri="{BB962C8B-B14F-4D97-AF65-F5344CB8AC3E}">
        <p14:creationId xmlns:p14="http://schemas.microsoft.com/office/powerpoint/2010/main" val="316032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De Morgan’s Theorem</a:t>
            </a:r>
            <a:endParaRPr lang="en-GB" dirty="0"/>
          </a:p>
        </p:txBody>
      </p:sp>
    </p:spTree>
    <p:extLst>
      <p:ext uri="{BB962C8B-B14F-4D97-AF65-F5344CB8AC3E}">
        <p14:creationId xmlns:p14="http://schemas.microsoft.com/office/powerpoint/2010/main" val="323968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04193" y="1449713"/>
            <a:ext cx="1269899" cy="369332"/>
          </a:xfrm>
          <a:prstGeom prst="rect">
            <a:avLst/>
          </a:prstGeom>
          <a:noFill/>
        </p:spPr>
        <p:txBody>
          <a:bodyPr wrap="none" rtlCol="0">
            <a:spAutoFit/>
          </a:bodyPr>
          <a:lstStyle/>
          <a:p>
            <a:r>
              <a:rPr lang="en-GB" dirty="0" smtClean="0">
                <a:solidFill>
                  <a:srgbClr val="0070C0"/>
                </a:solidFill>
              </a:rPr>
              <a:t>Z = </a:t>
            </a:r>
            <a:r>
              <a:rPr lang="en-GB" sz="2400" baseline="20000" dirty="0" smtClean="0">
                <a:solidFill>
                  <a:srgbClr val="0070C0"/>
                </a:solidFill>
              </a:rPr>
              <a:t>¬</a:t>
            </a:r>
            <a:r>
              <a:rPr lang="en-GB" dirty="0" smtClean="0">
                <a:solidFill>
                  <a:srgbClr val="0070C0"/>
                </a:solidFill>
              </a:rPr>
              <a:t>(A ∧ B)</a:t>
            </a:r>
            <a:endParaRPr lang="en-GB" dirty="0">
              <a:solidFill>
                <a:srgbClr val="0070C0"/>
              </a:solidFill>
            </a:endParaRPr>
          </a:p>
        </p:txBody>
      </p:sp>
      <p:sp>
        <p:nvSpPr>
          <p:cNvPr id="6" name="TextBox 5"/>
          <p:cNvSpPr txBox="1"/>
          <p:nvPr/>
        </p:nvSpPr>
        <p:spPr>
          <a:xfrm>
            <a:off x="2473320" y="3209233"/>
            <a:ext cx="1200970" cy="369332"/>
          </a:xfrm>
          <a:prstGeom prst="rect">
            <a:avLst/>
          </a:prstGeom>
          <a:noFill/>
        </p:spPr>
        <p:txBody>
          <a:bodyPr wrap="none" rtlCol="0">
            <a:spAutoFit/>
          </a:bodyPr>
          <a:lstStyle/>
          <a:p>
            <a:r>
              <a:rPr lang="en-GB" dirty="0">
                <a:solidFill>
                  <a:srgbClr val="0070C0"/>
                </a:solidFill>
              </a:rPr>
              <a:t>Z</a:t>
            </a:r>
            <a:r>
              <a:rPr lang="en-GB" dirty="0" smtClean="0">
                <a:solidFill>
                  <a:srgbClr val="0070C0"/>
                </a:solidFill>
              </a:rPr>
              <a:t> = </a:t>
            </a:r>
            <a:r>
              <a:rPr lang="en-GB" sz="2400" baseline="20000" dirty="0">
                <a:solidFill>
                  <a:srgbClr val="0070C0"/>
                </a:solidFill>
              </a:rPr>
              <a:t>¬</a:t>
            </a:r>
            <a:r>
              <a:rPr lang="en-GB" dirty="0" smtClean="0">
                <a:solidFill>
                  <a:srgbClr val="0070C0"/>
                </a:solidFill>
              </a:rPr>
              <a:t>A</a:t>
            </a:r>
            <a:r>
              <a:rPr lang="en-GB" b="1" dirty="0" smtClean="0">
                <a:solidFill>
                  <a:srgbClr val="0070C0"/>
                </a:solidFill>
              </a:rPr>
              <a:t> </a:t>
            </a:r>
            <a:r>
              <a:rPr lang="en-GB" dirty="0">
                <a:solidFill>
                  <a:srgbClr val="0070C0"/>
                </a:solidFill>
              </a:rPr>
              <a:t>∨</a:t>
            </a:r>
            <a:r>
              <a:rPr lang="en-GB" baseline="30000" dirty="0" smtClean="0">
                <a:solidFill>
                  <a:srgbClr val="0070C0"/>
                </a:solidFill>
              </a:rPr>
              <a:t> </a:t>
            </a:r>
            <a:r>
              <a:rPr lang="en-GB" sz="2400" baseline="20000" dirty="0">
                <a:solidFill>
                  <a:srgbClr val="0070C0"/>
                </a:solidFill>
              </a:rPr>
              <a:t>¬</a:t>
            </a:r>
            <a:r>
              <a:rPr lang="en-GB" dirty="0" smtClean="0">
                <a:solidFill>
                  <a:srgbClr val="0070C0"/>
                </a:solidFill>
              </a:rPr>
              <a:t>B</a:t>
            </a:r>
            <a:endParaRPr lang="en-GB" dirty="0">
              <a:solidFill>
                <a:srgbClr val="0070C0"/>
              </a:solidFill>
            </a:endParaRPr>
          </a:p>
        </p:txBody>
      </p:sp>
      <p:grpSp>
        <p:nvGrpSpPr>
          <p:cNvPr id="78" name="Group 77"/>
          <p:cNvGrpSpPr/>
          <p:nvPr/>
        </p:nvGrpSpPr>
        <p:grpSpPr>
          <a:xfrm>
            <a:off x="2408497" y="2060440"/>
            <a:ext cx="2803265" cy="728972"/>
            <a:chOff x="799613" y="531701"/>
            <a:chExt cx="2803265" cy="728972"/>
          </a:xfrm>
        </p:grpSpPr>
        <p:cxnSp>
          <p:nvCxnSpPr>
            <p:cNvPr id="38" name="Straight Connector 37"/>
            <p:cNvCxnSpPr/>
            <p:nvPr/>
          </p:nvCxnSpPr>
          <p:spPr>
            <a:xfrm flipV="1">
              <a:off x="1052669" y="681610"/>
              <a:ext cx="3857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99613" y="952896"/>
              <a:ext cx="282450" cy="307777"/>
            </a:xfrm>
            <a:prstGeom prst="rect">
              <a:avLst/>
            </a:prstGeom>
            <a:noFill/>
            <a:ln w="12700">
              <a:noFill/>
            </a:ln>
          </p:spPr>
          <p:txBody>
            <a:bodyPr wrap="none" rtlCol="0">
              <a:spAutoFit/>
            </a:bodyPr>
            <a:lstStyle/>
            <a:p>
              <a:r>
                <a:rPr lang="en-GB" sz="1400" dirty="0"/>
                <a:t>B</a:t>
              </a:r>
            </a:p>
          </p:txBody>
        </p:sp>
        <p:sp>
          <p:nvSpPr>
            <p:cNvPr id="40" name="TextBox 39"/>
            <p:cNvSpPr txBox="1"/>
            <p:nvPr/>
          </p:nvSpPr>
          <p:spPr>
            <a:xfrm>
              <a:off x="802280" y="531701"/>
              <a:ext cx="288862" cy="307777"/>
            </a:xfrm>
            <a:prstGeom prst="rect">
              <a:avLst/>
            </a:prstGeom>
            <a:noFill/>
            <a:ln w="12700">
              <a:noFill/>
            </a:ln>
          </p:spPr>
          <p:txBody>
            <a:bodyPr wrap="none" rtlCol="0">
              <a:spAutoFit/>
            </a:bodyPr>
            <a:lstStyle/>
            <a:p>
              <a:r>
                <a:rPr lang="en-GB" sz="1400" dirty="0"/>
                <a:t>A</a:t>
              </a:r>
            </a:p>
          </p:txBody>
        </p:sp>
        <p:cxnSp>
          <p:nvCxnSpPr>
            <p:cNvPr id="41" name="Straight Connector 40"/>
            <p:cNvCxnSpPr/>
            <p:nvPr/>
          </p:nvCxnSpPr>
          <p:spPr>
            <a:xfrm flipV="1">
              <a:off x="1058385" y="1104520"/>
              <a:ext cx="3680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140395" y="879616"/>
              <a:ext cx="2127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3334856" y="732331"/>
              <a:ext cx="268022" cy="307777"/>
            </a:xfrm>
            <a:prstGeom prst="rect">
              <a:avLst/>
            </a:prstGeom>
            <a:noFill/>
            <a:ln w="12700">
              <a:noFill/>
            </a:ln>
          </p:spPr>
          <p:txBody>
            <a:bodyPr wrap="none" rtlCol="0">
              <a:spAutoFit/>
            </a:bodyPr>
            <a:lstStyle/>
            <a:p>
              <a:r>
                <a:rPr lang="en-GB" sz="1400" dirty="0"/>
                <a:t>Z</a:t>
              </a:r>
            </a:p>
          </p:txBody>
        </p:sp>
        <p:pic>
          <p:nvPicPr>
            <p:cNvPr id="4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5275" y="541906"/>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3323" y="534860"/>
              <a:ext cx="701511" cy="69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0" name="Straight Connector 59"/>
            <p:cNvCxnSpPr/>
            <p:nvPr/>
          </p:nvCxnSpPr>
          <p:spPr>
            <a:xfrm>
              <a:off x="3048445" y="885966"/>
              <a:ext cx="3143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a:off x="2436453" y="3744966"/>
            <a:ext cx="2890441" cy="1596614"/>
            <a:chOff x="4612483" y="178437"/>
            <a:chExt cx="2890441" cy="1596614"/>
          </a:xfrm>
        </p:grpSpPr>
        <p:cxnSp>
          <p:nvCxnSpPr>
            <p:cNvPr id="24" name="Straight Connector 23"/>
            <p:cNvCxnSpPr/>
            <p:nvPr/>
          </p:nvCxnSpPr>
          <p:spPr>
            <a:xfrm>
              <a:off x="5829300" y="531694"/>
              <a:ext cx="1729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612483" y="375645"/>
              <a:ext cx="288862" cy="307777"/>
            </a:xfrm>
            <a:prstGeom prst="rect">
              <a:avLst/>
            </a:prstGeom>
            <a:noFill/>
            <a:ln w="12700">
              <a:noFill/>
            </a:ln>
          </p:spPr>
          <p:txBody>
            <a:bodyPr wrap="none" rtlCol="0">
              <a:spAutoFit/>
            </a:bodyPr>
            <a:lstStyle/>
            <a:p>
              <a:r>
                <a:rPr lang="en-GB" sz="1400" dirty="0" smtClean="0"/>
                <a:t>A</a:t>
              </a:r>
              <a:endParaRPr lang="en-GB" sz="1400" dirty="0"/>
            </a:p>
          </p:txBody>
        </p:sp>
        <p:cxnSp>
          <p:nvCxnSpPr>
            <p:cNvPr id="28" name="Straight Connector 27"/>
            <p:cNvCxnSpPr/>
            <p:nvPr/>
          </p:nvCxnSpPr>
          <p:spPr>
            <a:xfrm>
              <a:off x="6001176" y="525221"/>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629809" y="1266208"/>
              <a:ext cx="282450" cy="307777"/>
            </a:xfrm>
            <a:prstGeom prst="rect">
              <a:avLst/>
            </a:prstGeom>
            <a:noFill/>
            <a:ln w="12700">
              <a:noFill/>
            </a:ln>
          </p:spPr>
          <p:txBody>
            <a:bodyPr wrap="none" rtlCol="0">
              <a:spAutoFit/>
            </a:bodyPr>
            <a:lstStyle/>
            <a:p>
              <a:r>
                <a:rPr lang="en-GB" sz="1400" dirty="0"/>
                <a:t>B</a:t>
              </a:r>
            </a:p>
          </p:txBody>
        </p:sp>
        <p:sp>
          <p:nvSpPr>
            <p:cNvPr id="31" name="TextBox 30"/>
            <p:cNvSpPr txBox="1"/>
            <p:nvPr/>
          </p:nvSpPr>
          <p:spPr>
            <a:xfrm>
              <a:off x="7234902" y="822225"/>
              <a:ext cx="268022" cy="307777"/>
            </a:xfrm>
            <a:prstGeom prst="rect">
              <a:avLst/>
            </a:prstGeom>
            <a:noFill/>
            <a:ln w="12700">
              <a:noFill/>
            </a:ln>
          </p:spPr>
          <p:txBody>
            <a:bodyPr wrap="none" rtlCol="0">
              <a:spAutoFit/>
            </a:bodyPr>
            <a:lstStyle/>
            <a:p>
              <a:r>
                <a:rPr lang="en-GB" sz="1400" dirty="0"/>
                <a:t>Z</a:t>
              </a:r>
            </a:p>
          </p:txBody>
        </p:sp>
        <p:pic>
          <p:nvPicPr>
            <p:cNvPr id="3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72290" y="623067"/>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4" name="Straight Connector 33"/>
            <p:cNvCxnSpPr/>
            <p:nvPr/>
          </p:nvCxnSpPr>
          <p:spPr>
            <a:xfrm>
              <a:off x="6024731" y="1180165"/>
              <a:ext cx="3395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998731" y="771275"/>
              <a:ext cx="3665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979053" y="970614"/>
              <a:ext cx="30097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6026255" y="1175332"/>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33900" y="178437"/>
              <a:ext cx="701511" cy="69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8" name="Straight Connector 67"/>
            <p:cNvCxnSpPr/>
            <p:nvPr/>
          </p:nvCxnSpPr>
          <p:spPr>
            <a:xfrm>
              <a:off x="4870450" y="531694"/>
              <a:ext cx="26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7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51363" y="1076961"/>
              <a:ext cx="701511" cy="69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6" name="Straight Connector 75"/>
            <p:cNvCxnSpPr/>
            <p:nvPr/>
          </p:nvCxnSpPr>
          <p:spPr>
            <a:xfrm>
              <a:off x="4887913" y="1425456"/>
              <a:ext cx="26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862206" y="1425456"/>
              <a:ext cx="1690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81" name="Table 80"/>
          <p:cNvGraphicFramePr>
            <a:graphicFrameLocks noGrp="1"/>
          </p:cNvGraphicFramePr>
          <p:nvPr>
            <p:extLst>
              <p:ext uri="{D42A27DB-BD31-4B8C-83A1-F6EECF244321}">
                <p14:modId xmlns:p14="http://schemas.microsoft.com/office/powerpoint/2010/main" val="266884615"/>
              </p:ext>
            </p:extLst>
          </p:nvPr>
        </p:nvGraphicFramePr>
        <p:xfrm>
          <a:off x="5962101" y="3827847"/>
          <a:ext cx="1002918" cy="1184440"/>
        </p:xfrm>
        <a:graphic>
          <a:graphicData uri="http://schemas.openxmlformats.org/drawingml/2006/table">
            <a:tbl>
              <a:tblPr firstRow="1" bandRow="1">
                <a:tableStyleId>{5C22544A-7EE6-4342-B048-85BDC9FD1C3A}</a:tableStyleId>
              </a:tblPr>
              <a:tblGrid>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graphicFrame>
        <p:nvGraphicFramePr>
          <p:cNvPr id="82" name="Table 81"/>
          <p:cNvGraphicFramePr>
            <a:graphicFrameLocks noGrp="1"/>
          </p:cNvGraphicFramePr>
          <p:nvPr>
            <p:extLst>
              <p:ext uri="{D42A27DB-BD31-4B8C-83A1-F6EECF244321}">
                <p14:modId xmlns:p14="http://schemas.microsoft.com/office/powerpoint/2010/main" val="673590532"/>
              </p:ext>
            </p:extLst>
          </p:nvPr>
        </p:nvGraphicFramePr>
        <p:xfrm>
          <a:off x="5962101" y="1526842"/>
          <a:ext cx="1002918" cy="1184440"/>
        </p:xfrm>
        <a:graphic>
          <a:graphicData uri="http://schemas.openxmlformats.org/drawingml/2006/table">
            <a:tbl>
              <a:tblPr firstRow="1" bandRow="1">
                <a:tableStyleId>{5C22544A-7EE6-4342-B048-85BDC9FD1C3A}</a:tableStyleId>
              </a:tblPr>
              <a:tblGrid>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sp>
        <p:nvSpPr>
          <p:cNvPr id="86" name="Rectangle 85"/>
          <p:cNvSpPr/>
          <p:nvPr/>
        </p:nvSpPr>
        <p:spPr>
          <a:xfrm>
            <a:off x="444500" y="414635"/>
            <a:ext cx="8331200" cy="369332"/>
          </a:xfrm>
          <a:prstGeom prst="rect">
            <a:avLst/>
          </a:prstGeom>
        </p:spPr>
        <p:txBody>
          <a:bodyPr wrap="square">
            <a:spAutoFit/>
          </a:bodyPr>
          <a:lstStyle/>
          <a:p>
            <a:r>
              <a:rPr lang="en-GB" dirty="0" smtClean="0"/>
              <a:t>The </a:t>
            </a:r>
            <a:r>
              <a:rPr lang="en-GB" dirty="0"/>
              <a:t>complement of the product of two variables </a:t>
            </a:r>
            <a:r>
              <a:rPr lang="en-GB" dirty="0" smtClean="0"/>
              <a:t>equals the </a:t>
            </a:r>
            <a:r>
              <a:rPr lang="en-GB" dirty="0"/>
              <a:t>sum of their complements</a:t>
            </a:r>
          </a:p>
        </p:txBody>
      </p:sp>
      <p:sp>
        <p:nvSpPr>
          <p:cNvPr id="87" name="TextBox 86"/>
          <p:cNvSpPr txBox="1"/>
          <p:nvPr/>
        </p:nvSpPr>
        <p:spPr>
          <a:xfrm>
            <a:off x="4331853" y="802013"/>
            <a:ext cx="1571642" cy="461665"/>
          </a:xfrm>
          <a:prstGeom prst="rect">
            <a:avLst/>
          </a:prstGeom>
          <a:noFill/>
        </p:spPr>
        <p:txBody>
          <a:bodyPr wrap="square" rtlCol="0">
            <a:spAutoFit/>
          </a:bodyPr>
          <a:lstStyle/>
          <a:p>
            <a:r>
              <a:rPr lang="en-GB" sz="2400" dirty="0" smtClean="0">
                <a:solidFill>
                  <a:srgbClr val="0070C0"/>
                </a:solidFill>
              </a:rPr>
              <a:t>= </a:t>
            </a:r>
            <a:r>
              <a:rPr lang="en-GB" sz="2800" baseline="30000" dirty="0">
                <a:solidFill>
                  <a:srgbClr val="0070C0"/>
                </a:solidFill>
              </a:rPr>
              <a:t>¬</a:t>
            </a:r>
            <a:r>
              <a:rPr lang="en-GB" sz="2400" dirty="0">
                <a:solidFill>
                  <a:srgbClr val="0070C0"/>
                </a:solidFill>
              </a:rPr>
              <a:t>A</a:t>
            </a:r>
            <a:r>
              <a:rPr lang="en-GB" sz="2400" b="1" dirty="0">
                <a:solidFill>
                  <a:srgbClr val="0070C0"/>
                </a:solidFill>
              </a:rPr>
              <a:t> </a:t>
            </a:r>
            <a:r>
              <a:rPr lang="en-GB" sz="2400" dirty="0">
                <a:solidFill>
                  <a:srgbClr val="0070C0"/>
                </a:solidFill>
              </a:rPr>
              <a:t>∨</a:t>
            </a:r>
            <a:r>
              <a:rPr lang="en-GB" sz="2400" baseline="30000" dirty="0">
                <a:solidFill>
                  <a:srgbClr val="0070C0"/>
                </a:solidFill>
              </a:rPr>
              <a:t> </a:t>
            </a:r>
            <a:r>
              <a:rPr lang="en-GB" sz="2800" baseline="30000" dirty="0">
                <a:solidFill>
                  <a:srgbClr val="0070C0"/>
                </a:solidFill>
              </a:rPr>
              <a:t>¬</a:t>
            </a:r>
            <a:r>
              <a:rPr lang="en-GB" sz="2400" dirty="0" smtClean="0">
                <a:solidFill>
                  <a:srgbClr val="0070C0"/>
                </a:solidFill>
              </a:rPr>
              <a:t>B</a:t>
            </a:r>
            <a:endParaRPr lang="en-GB" sz="2400" dirty="0">
              <a:solidFill>
                <a:srgbClr val="0070C0"/>
              </a:solidFill>
            </a:endParaRPr>
          </a:p>
        </p:txBody>
      </p:sp>
      <p:sp>
        <p:nvSpPr>
          <p:cNvPr id="89" name="TextBox 88"/>
          <p:cNvSpPr txBox="1"/>
          <p:nvPr/>
        </p:nvSpPr>
        <p:spPr>
          <a:xfrm>
            <a:off x="3305310" y="801218"/>
            <a:ext cx="1352416" cy="461665"/>
          </a:xfrm>
          <a:prstGeom prst="rect">
            <a:avLst/>
          </a:prstGeom>
          <a:noFill/>
        </p:spPr>
        <p:txBody>
          <a:bodyPr wrap="square" rtlCol="0">
            <a:spAutoFit/>
          </a:bodyPr>
          <a:lstStyle/>
          <a:p>
            <a:r>
              <a:rPr lang="en-GB" sz="2800" baseline="30000" dirty="0" smtClean="0">
                <a:solidFill>
                  <a:srgbClr val="0070C0"/>
                </a:solidFill>
              </a:rPr>
              <a:t>¬</a:t>
            </a:r>
            <a:r>
              <a:rPr lang="en-GB" sz="2400" dirty="0" smtClean="0">
                <a:solidFill>
                  <a:srgbClr val="0070C0"/>
                </a:solidFill>
              </a:rPr>
              <a:t>(A ∧ B)</a:t>
            </a:r>
            <a:endParaRPr lang="en-GB" sz="2400" dirty="0">
              <a:solidFill>
                <a:srgbClr val="0070C0"/>
              </a:solidFill>
            </a:endParaRPr>
          </a:p>
        </p:txBody>
      </p:sp>
    </p:spTree>
    <p:extLst>
      <p:ext uri="{BB962C8B-B14F-4D97-AF65-F5344CB8AC3E}">
        <p14:creationId xmlns:p14="http://schemas.microsoft.com/office/powerpoint/2010/main" val="60333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fade">
                                      <p:cBhvr>
                                        <p:cTn id="12" dur="500"/>
                                        <p:tgtEl>
                                          <p:spTgt spid="8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500"/>
                                        <p:tgtEl>
                                          <p:spTgt spid="8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childTnLst>
                                </p:cTn>
                              </p:par>
                              <p:par>
                                <p:cTn id="26" presetID="10" presetClass="entr" presetSubtype="0" fill="hold" nodeType="with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500"/>
                            </p:stCondLst>
                            <p:childTnLst>
                              <p:par>
                                <p:cTn id="30" presetID="10" presetClass="entr" presetSubtype="0" fill="hold" grpId="0" nodeType="afterEffect">
                                  <p:stCondLst>
                                    <p:cond delay="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nodeType="withEffect">
                                  <p:stCondLst>
                                    <p:cond delay="50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0"/>
                                        <p:tgtEl>
                                          <p:spTgt spid="77"/>
                                        </p:tgtEl>
                                      </p:cBhvr>
                                    </p:animEffect>
                                  </p:childTnLst>
                                </p:cTn>
                              </p:par>
                              <p:par>
                                <p:cTn id="36" presetID="10" presetClass="entr" presetSubtype="0" fill="hold" nodeType="withEffect">
                                  <p:stCondLst>
                                    <p:cond delay="500"/>
                                  </p:stCondLst>
                                  <p:childTnLst>
                                    <p:set>
                                      <p:cBhvr>
                                        <p:cTn id="37" dur="1" fill="hold">
                                          <p:stCondLst>
                                            <p:cond delay="0"/>
                                          </p:stCondLst>
                                        </p:cTn>
                                        <p:tgtEl>
                                          <p:spTgt spid="81"/>
                                        </p:tgtEl>
                                        <p:attrNameLst>
                                          <p:attrName>style.visibility</p:attrName>
                                        </p:attrNameLst>
                                      </p:cBhvr>
                                      <p:to>
                                        <p:strVal val="visible"/>
                                      </p:to>
                                    </p:set>
                                    <p:animEffect transition="in" filter="fade">
                                      <p:cBhvr>
                                        <p:cTn id="3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6" grpId="0"/>
      <p:bldP spid="87" grpId="0"/>
      <p:bldP spid="8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 name="Table 81"/>
          <p:cNvGraphicFramePr>
            <a:graphicFrameLocks noGrp="1"/>
          </p:cNvGraphicFramePr>
          <p:nvPr>
            <p:extLst>
              <p:ext uri="{D42A27DB-BD31-4B8C-83A1-F6EECF244321}">
                <p14:modId xmlns:p14="http://schemas.microsoft.com/office/powerpoint/2010/main" val="3020059868"/>
              </p:ext>
            </p:extLst>
          </p:nvPr>
        </p:nvGraphicFramePr>
        <p:xfrm>
          <a:off x="5962101" y="1526842"/>
          <a:ext cx="1002918" cy="1184440"/>
        </p:xfrm>
        <a:graphic>
          <a:graphicData uri="http://schemas.openxmlformats.org/drawingml/2006/table">
            <a:tbl>
              <a:tblPr firstRow="1" bandRow="1">
                <a:tableStyleId>{5C22544A-7EE6-4342-B048-85BDC9FD1C3A}</a:tableStyleId>
              </a:tblPr>
              <a:tblGrid>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sp>
        <p:nvSpPr>
          <p:cNvPr id="86" name="Rectangle 85"/>
          <p:cNvSpPr/>
          <p:nvPr/>
        </p:nvSpPr>
        <p:spPr>
          <a:xfrm>
            <a:off x="444500" y="414635"/>
            <a:ext cx="8331200" cy="369332"/>
          </a:xfrm>
          <a:prstGeom prst="rect">
            <a:avLst/>
          </a:prstGeom>
        </p:spPr>
        <p:txBody>
          <a:bodyPr wrap="square">
            <a:spAutoFit/>
          </a:bodyPr>
          <a:lstStyle/>
          <a:p>
            <a:r>
              <a:rPr lang="en-GB" dirty="0" smtClean="0"/>
              <a:t>The </a:t>
            </a:r>
            <a:r>
              <a:rPr lang="en-GB" dirty="0"/>
              <a:t>complement of the </a:t>
            </a:r>
            <a:r>
              <a:rPr lang="en-GB" dirty="0" smtClean="0"/>
              <a:t>sum of </a:t>
            </a:r>
            <a:r>
              <a:rPr lang="en-GB" dirty="0"/>
              <a:t>two variables </a:t>
            </a:r>
            <a:r>
              <a:rPr lang="en-GB" dirty="0" smtClean="0"/>
              <a:t>equals the product of </a:t>
            </a:r>
            <a:r>
              <a:rPr lang="en-GB" dirty="0"/>
              <a:t>their complements</a:t>
            </a:r>
          </a:p>
        </p:txBody>
      </p:sp>
      <p:sp>
        <p:nvSpPr>
          <p:cNvPr id="87" name="TextBox 86"/>
          <p:cNvSpPr txBox="1"/>
          <p:nvPr/>
        </p:nvSpPr>
        <p:spPr>
          <a:xfrm>
            <a:off x="4331853" y="802013"/>
            <a:ext cx="1571642" cy="461665"/>
          </a:xfrm>
          <a:prstGeom prst="rect">
            <a:avLst/>
          </a:prstGeom>
          <a:noFill/>
        </p:spPr>
        <p:txBody>
          <a:bodyPr wrap="square" rtlCol="0">
            <a:spAutoFit/>
          </a:bodyPr>
          <a:lstStyle/>
          <a:p>
            <a:r>
              <a:rPr lang="en-GB" sz="2400" dirty="0" smtClean="0">
                <a:solidFill>
                  <a:srgbClr val="0070C0"/>
                </a:solidFill>
              </a:rPr>
              <a:t>= </a:t>
            </a:r>
            <a:r>
              <a:rPr lang="en-GB" sz="2800" baseline="30000" dirty="0">
                <a:solidFill>
                  <a:srgbClr val="0070C0"/>
                </a:solidFill>
              </a:rPr>
              <a:t>¬</a:t>
            </a:r>
            <a:r>
              <a:rPr lang="en-GB" sz="2400" dirty="0">
                <a:solidFill>
                  <a:srgbClr val="0070C0"/>
                </a:solidFill>
              </a:rPr>
              <a:t>A</a:t>
            </a:r>
            <a:r>
              <a:rPr lang="en-GB" sz="2400" b="1" dirty="0">
                <a:solidFill>
                  <a:srgbClr val="0070C0"/>
                </a:solidFill>
              </a:rPr>
              <a:t> </a:t>
            </a:r>
            <a:r>
              <a:rPr lang="en-GB" sz="2400" dirty="0">
                <a:solidFill>
                  <a:srgbClr val="0070C0"/>
                </a:solidFill>
              </a:rPr>
              <a:t>∧</a:t>
            </a:r>
            <a:r>
              <a:rPr lang="en-GB" sz="2400" baseline="30000" dirty="0" smtClean="0">
                <a:solidFill>
                  <a:srgbClr val="0070C0"/>
                </a:solidFill>
              </a:rPr>
              <a:t> </a:t>
            </a:r>
            <a:r>
              <a:rPr lang="en-GB" sz="2800" baseline="30000" dirty="0">
                <a:solidFill>
                  <a:srgbClr val="0070C0"/>
                </a:solidFill>
              </a:rPr>
              <a:t>¬</a:t>
            </a:r>
            <a:r>
              <a:rPr lang="en-GB" sz="2400" dirty="0" smtClean="0">
                <a:solidFill>
                  <a:srgbClr val="0070C0"/>
                </a:solidFill>
              </a:rPr>
              <a:t>B</a:t>
            </a:r>
            <a:endParaRPr lang="en-GB" sz="2400" dirty="0">
              <a:solidFill>
                <a:srgbClr val="0070C0"/>
              </a:solidFill>
            </a:endParaRPr>
          </a:p>
        </p:txBody>
      </p:sp>
      <p:sp>
        <p:nvSpPr>
          <p:cNvPr id="89" name="TextBox 88"/>
          <p:cNvSpPr txBox="1"/>
          <p:nvPr/>
        </p:nvSpPr>
        <p:spPr>
          <a:xfrm>
            <a:off x="3305309" y="801218"/>
            <a:ext cx="1342891" cy="461665"/>
          </a:xfrm>
          <a:prstGeom prst="rect">
            <a:avLst/>
          </a:prstGeom>
          <a:noFill/>
        </p:spPr>
        <p:txBody>
          <a:bodyPr wrap="square" rtlCol="0">
            <a:spAutoFit/>
          </a:bodyPr>
          <a:lstStyle/>
          <a:p>
            <a:r>
              <a:rPr lang="en-GB" sz="2800" baseline="30000" dirty="0" smtClean="0">
                <a:solidFill>
                  <a:srgbClr val="0070C0"/>
                </a:solidFill>
              </a:rPr>
              <a:t>¬</a:t>
            </a:r>
            <a:r>
              <a:rPr lang="en-GB" sz="2400" dirty="0" smtClean="0">
                <a:solidFill>
                  <a:srgbClr val="0070C0"/>
                </a:solidFill>
              </a:rPr>
              <a:t>(A </a:t>
            </a:r>
            <a:r>
              <a:rPr lang="en-GB" sz="2400" dirty="0">
                <a:solidFill>
                  <a:srgbClr val="0070C0"/>
                </a:solidFill>
              </a:rPr>
              <a:t>∨ </a:t>
            </a:r>
            <a:r>
              <a:rPr lang="en-GB" sz="2400" dirty="0" smtClean="0">
                <a:solidFill>
                  <a:srgbClr val="0070C0"/>
                </a:solidFill>
              </a:rPr>
              <a:t>B)</a:t>
            </a:r>
            <a:endParaRPr lang="en-GB" sz="2400" dirty="0">
              <a:solidFill>
                <a:srgbClr val="0070C0"/>
              </a:solidFill>
            </a:endParaRPr>
          </a:p>
        </p:txBody>
      </p:sp>
      <p:sp>
        <p:nvSpPr>
          <p:cNvPr id="37" name="TextBox 36"/>
          <p:cNvSpPr txBox="1"/>
          <p:nvPr/>
        </p:nvSpPr>
        <p:spPr>
          <a:xfrm>
            <a:off x="2404193" y="1444972"/>
            <a:ext cx="1269899" cy="369332"/>
          </a:xfrm>
          <a:prstGeom prst="rect">
            <a:avLst/>
          </a:prstGeom>
          <a:noFill/>
        </p:spPr>
        <p:txBody>
          <a:bodyPr wrap="none" rtlCol="0">
            <a:spAutoFit/>
          </a:bodyPr>
          <a:lstStyle/>
          <a:p>
            <a:r>
              <a:rPr lang="en-GB" dirty="0">
                <a:solidFill>
                  <a:srgbClr val="0070C0"/>
                </a:solidFill>
              </a:rPr>
              <a:t>Z</a:t>
            </a:r>
            <a:r>
              <a:rPr lang="en-GB" dirty="0" smtClean="0">
                <a:solidFill>
                  <a:srgbClr val="0070C0"/>
                </a:solidFill>
              </a:rPr>
              <a:t> = </a:t>
            </a:r>
            <a:r>
              <a:rPr lang="en-GB" sz="2400" baseline="20000" dirty="0">
                <a:solidFill>
                  <a:srgbClr val="0070C0"/>
                </a:solidFill>
              </a:rPr>
              <a:t>¬</a:t>
            </a:r>
            <a:r>
              <a:rPr lang="en-GB" dirty="0" smtClean="0">
                <a:solidFill>
                  <a:srgbClr val="0070C0"/>
                </a:solidFill>
              </a:rPr>
              <a:t>(A </a:t>
            </a:r>
            <a:r>
              <a:rPr lang="en-GB" dirty="0">
                <a:solidFill>
                  <a:srgbClr val="0070C0"/>
                </a:solidFill>
              </a:rPr>
              <a:t>∨ </a:t>
            </a:r>
            <a:r>
              <a:rPr lang="en-GB" dirty="0" smtClean="0">
                <a:solidFill>
                  <a:srgbClr val="0070C0"/>
                </a:solidFill>
              </a:rPr>
              <a:t>B)</a:t>
            </a:r>
            <a:endParaRPr lang="en-GB" dirty="0">
              <a:solidFill>
                <a:srgbClr val="0070C0"/>
              </a:solidFill>
            </a:endParaRPr>
          </a:p>
        </p:txBody>
      </p:sp>
      <p:grpSp>
        <p:nvGrpSpPr>
          <p:cNvPr id="45" name="Group 44"/>
          <p:cNvGrpSpPr/>
          <p:nvPr/>
        </p:nvGrpSpPr>
        <p:grpSpPr>
          <a:xfrm>
            <a:off x="2408497" y="2062049"/>
            <a:ext cx="2803265" cy="725797"/>
            <a:chOff x="2408497" y="1447665"/>
            <a:chExt cx="2803265" cy="725797"/>
          </a:xfrm>
        </p:grpSpPr>
        <p:sp>
          <p:nvSpPr>
            <p:cNvPr id="46" name="TextBox 45"/>
            <p:cNvSpPr txBox="1"/>
            <p:nvPr/>
          </p:nvSpPr>
          <p:spPr>
            <a:xfrm>
              <a:off x="4943740" y="1651470"/>
              <a:ext cx="268022" cy="307777"/>
            </a:xfrm>
            <a:prstGeom prst="rect">
              <a:avLst/>
            </a:prstGeom>
            <a:noFill/>
            <a:ln w="12700">
              <a:noFill/>
            </a:ln>
          </p:spPr>
          <p:txBody>
            <a:bodyPr wrap="none" rtlCol="0">
              <a:spAutoFit/>
            </a:bodyPr>
            <a:lstStyle/>
            <a:p>
              <a:r>
                <a:rPr lang="en-GB" sz="1400" dirty="0"/>
                <a:t>Z</a:t>
              </a:r>
            </a:p>
          </p:txBody>
        </p:sp>
        <p:pic>
          <p:nvPicPr>
            <p:cNvPr id="4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207" y="1453999"/>
              <a:ext cx="701511" cy="69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8" name="Straight Connector 47"/>
            <p:cNvCxnSpPr/>
            <p:nvPr/>
          </p:nvCxnSpPr>
          <p:spPr>
            <a:xfrm>
              <a:off x="4657329" y="1802724"/>
              <a:ext cx="3143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9460" y="1451014"/>
              <a:ext cx="717053" cy="69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0" name="Straight Connector 49"/>
            <p:cNvCxnSpPr/>
            <p:nvPr/>
          </p:nvCxnSpPr>
          <p:spPr>
            <a:xfrm>
              <a:off x="2708275" y="1600749"/>
              <a:ext cx="4151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701925" y="2019849"/>
              <a:ext cx="41678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733801" y="1801137"/>
              <a:ext cx="2329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408497" y="1865685"/>
              <a:ext cx="282450" cy="307777"/>
            </a:xfrm>
            <a:prstGeom prst="rect">
              <a:avLst/>
            </a:prstGeom>
            <a:noFill/>
            <a:ln w="12700">
              <a:noFill/>
            </a:ln>
          </p:spPr>
          <p:txBody>
            <a:bodyPr wrap="none" rtlCol="0">
              <a:spAutoFit/>
            </a:bodyPr>
            <a:lstStyle/>
            <a:p>
              <a:r>
                <a:rPr lang="en-GB" sz="1400" dirty="0"/>
                <a:t>B</a:t>
              </a:r>
            </a:p>
          </p:txBody>
        </p:sp>
        <p:sp>
          <p:nvSpPr>
            <p:cNvPr id="55" name="TextBox 54"/>
            <p:cNvSpPr txBox="1"/>
            <p:nvPr/>
          </p:nvSpPr>
          <p:spPr>
            <a:xfrm>
              <a:off x="2411164" y="1447665"/>
              <a:ext cx="288862" cy="307777"/>
            </a:xfrm>
            <a:prstGeom prst="rect">
              <a:avLst/>
            </a:prstGeom>
            <a:noFill/>
            <a:ln w="12700">
              <a:noFill/>
            </a:ln>
          </p:spPr>
          <p:txBody>
            <a:bodyPr wrap="none" rtlCol="0">
              <a:spAutoFit/>
            </a:bodyPr>
            <a:lstStyle/>
            <a:p>
              <a:r>
                <a:rPr lang="en-GB" sz="1400" dirty="0"/>
                <a:t>A</a:t>
              </a:r>
            </a:p>
          </p:txBody>
        </p:sp>
      </p:grpSp>
      <p:grpSp>
        <p:nvGrpSpPr>
          <p:cNvPr id="57" name="Group 56"/>
          <p:cNvGrpSpPr/>
          <p:nvPr/>
        </p:nvGrpSpPr>
        <p:grpSpPr>
          <a:xfrm>
            <a:off x="2436453" y="3744978"/>
            <a:ext cx="2890441" cy="1593440"/>
            <a:chOff x="2436453" y="3387778"/>
            <a:chExt cx="2890441" cy="1593440"/>
          </a:xfrm>
        </p:grpSpPr>
        <p:pic>
          <p:nvPicPr>
            <p:cNvPr id="5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846" y="3837532"/>
              <a:ext cx="717053" cy="68973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9" name="Straight Connector 58"/>
            <p:cNvCxnSpPr/>
            <p:nvPr/>
          </p:nvCxnSpPr>
          <p:spPr>
            <a:xfrm>
              <a:off x="3653270" y="3741035"/>
              <a:ext cx="1729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436453" y="3584986"/>
              <a:ext cx="288862" cy="307777"/>
            </a:xfrm>
            <a:prstGeom prst="rect">
              <a:avLst/>
            </a:prstGeom>
            <a:noFill/>
            <a:ln w="12700">
              <a:noFill/>
            </a:ln>
          </p:spPr>
          <p:txBody>
            <a:bodyPr wrap="none" rtlCol="0">
              <a:spAutoFit/>
            </a:bodyPr>
            <a:lstStyle/>
            <a:p>
              <a:r>
                <a:rPr lang="en-GB" sz="1400" dirty="0" smtClean="0"/>
                <a:t>A</a:t>
              </a:r>
              <a:endParaRPr lang="en-GB" sz="1400" dirty="0"/>
            </a:p>
          </p:txBody>
        </p:sp>
        <p:cxnSp>
          <p:nvCxnSpPr>
            <p:cNvPr id="62" name="Straight Connector 61"/>
            <p:cNvCxnSpPr/>
            <p:nvPr/>
          </p:nvCxnSpPr>
          <p:spPr>
            <a:xfrm>
              <a:off x="3825146" y="3736150"/>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2458541" y="4477137"/>
              <a:ext cx="282450" cy="307777"/>
            </a:xfrm>
            <a:prstGeom prst="rect">
              <a:avLst/>
            </a:prstGeom>
            <a:noFill/>
            <a:ln w="12700">
              <a:noFill/>
            </a:ln>
          </p:spPr>
          <p:txBody>
            <a:bodyPr wrap="none" rtlCol="0">
              <a:spAutoFit/>
            </a:bodyPr>
            <a:lstStyle/>
            <a:p>
              <a:r>
                <a:rPr lang="en-GB" sz="1400" dirty="0"/>
                <a:t>B</a:t>
              </a:r>
            </a:p>
          </p:txBody>
        </p:sp>
        <p:sp>
          <p:nvSpPr>
            <p:cNvPr id="65" name="TextBox 64"/>
            <p:cNvSpPr txBox="1"/>
            <p:nvPr/>
          </p:nvSpPr>
          <p:spPr>
            <a:xfrm>
              <a:off x="5058872" y="4033154"/>
              <a:ext cx="268022" cy="307777"/>
            </a:xfrm>
            <a:prstGeom prst="rect">
              <a:avLst/>
            </a:prstGeom>
            <a:noFill/>
            <a:ln w="12700">
              <a:noFill/>
            </a:ln>
          </p:spPr>
          <p:txBody>
            <a:bodyPr wrap="none" rtlCol="0">
              <a:spAutoFit/>
            </a:bodyPr>
            <a:lstStyle/>
            <a:p>
              <a:r>
                <a:rPr lang="en-GB" sz="1400" dirty="0"/>
                <a:t>Z</a:t>
              </a:r>
            </a:p>
          </p:txBody>
        </p:sp>
        <p:cxnSp>
          <p:nvCxnSpPr>
            <p:cNvPr id="67" name="Straight Connector 66"/>
            <p:cNvCxnSpPr/>
            <p:nvPr/>
          </p:nvCxnSpPr>
          <p:spPr>
            <a:xfrm>
              <a:off x="3848701" y="4391094"/>
              <a:ext cx="2406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3822701" y="3982204"/>
              <a:ext cx="2793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4803023" y="4181543"/>
              <a:ext cx="30097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3850225" y="4386261"/>
              <a:ext cx="0" cy="2497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7870" y="3387778"/>
              <a:ext cx="701511" cy="69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3" name="Straight Connector 72"/>
            <p:cNvCxnSpPr/>
            <p:nvPr/>
          </p:nvCxnSpPr>
          <p:spPr>
            <a:xfrm>
              <a:off x="2694420" y="3741035"/>
              <a:ext cx="26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3663590" y="4636385"/>
              <a:ext cx="18927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3745" y="4283128"/>
              <a:ext cx="701511" cy="69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3" name="Straight Connector 82"/>
            <p:cNvCxnSpPr/>
            <p:nvPr/>
          </p:nvCxnSpPr>
          <p:spPr>
            <a:xfrm>
              <a:off x="2710295" y="4636385"/>
              <a:ext cx="26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85" name="Table 84"/>
          <p:cNvGraphicFramePr>
            <a:graphicFrameLocks noGrp="1"/>
          </p:cNvGraphicFramePr>
          <p:nvPr>
            <p:extLst>
              <p:ext uri="{D42A27DB-BD31-4B8C-83A1-F6EECF244321}">
                <p14:modId xmlns:p14="http://schemas.microsoft.com/office/powerpoint/2010/main" val="1088632272"/>
              </p:ext>
            </p:extLst>
          </p:nvPr>
        </p:nvGraphicFramePr>
        <p:xfrm>
          <a:off x="5962101" y="3827847"/>
          <a:ext cx="1002918" cy="1184440"/>
        </p:xfrm>
        <a:graphic>
          <a:graphicData uri="http://schemas.openxmlformats.org/drawingml/2006/table">
            <a:tbl>
              <a:tblPr firstRow="1" bandRow="1">
                <a:tableStyleId>{5C22544A-7EE6-4342-B048-85BDC9FD1C3A}</a:tableStyleId>
              </a:tblPr>
              <a:tblGrid>
                <a:gridCol w="334306"/>
                <a:gridCol w="334306"/>
                <a:gridCol w="334306"/>
              </a:tblGrid>
              <a:tr h="232302">
                <a:tc>
                  <a:txBody>
                    <a:bodyPr/>
                    <a:lstStyle/>
                    <a:p>
                      <a:pPr algn="ctr"/>
                      <a:r>
                        <a:rPr lang="en-GB" sz="1200" dirty="0" smtClean="0"/>
                        <a:t>A</a:t>
                      </a:r>
                      <a:endParaRPr lang="en-GB" sz="1200" dirty="0"/>
                    </a:p>
                  </a:txBody>
                  <a:tcPr marL="54008" marR="54008" marT="27004" marB="27004" anchor="ctr"/>
                </a:tc>
                <a:tc>
                  <a:txBody>
                    <a:bodyPr/>
                    <a:lstStyle/>
                    <a:p>
                      <a:pPr algn="ctr"/>
                      <a:r>
                        <a:rPr lang="en-GB" sz="1200" dirty="0" smtClean="0"/>
                        <a:t>B</a:t>
                      </a:r>
                      <a:endParaRPr lang="en-GB" sz="1200" dirty="0"/>
                    </a:p>
                  </a:txBody>
                  <a:tcPr marL="54008" marR="54008" marT="27004" marB="27004" anchor="ctr"/>
                </a:tc>
                <a:tc>
                  <a:txBody>
                    <a:bodyPr/>
                    <a:lstStyle/>
                    <a:p>
                      <a:pPr algn="ctr"/>
                      <a:r>
                        <a:rPr lang="en-GB" sz="1200" dirty="0" smtClean="0"/>
                        <a:t>Z</a:t>
                      </a:r>
                      <a:endParaRPr lang="en-GB" sz="1200" dirty="0"/>
                    </a:p>
                  </a:txBody>
                  <a:tcPr marL="54008" marR="54008" marT="27004" marB="27004" anchor="ct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r h="232302">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1</a:t>
                      </a:r>
                      <a:endParaRPr lang="en-GB" sz="1200" b="0" dirty="0">
                        <a:solidFill>
                          <a:schemeClr val="tx1"/>
                        </a:solidFill>
                      </a:endParaRPr>
                    </a:p>
                  </a:txBody>
                  <a:tcPr marL="54008" marR="54008" marT="27004" marB="27004" anchor="ctr">
                    <a:solidFill>
                      <a:schemeClr val="tx2">
                        <a:lumMod val="20000"/>
                        <a:lumOff val="80000"/>
                      </a:schemeClr>
                    </a:solidFill>
                  </a:tcPr>
                </a:tc>
                <a:tc>
                  <a:txBody>
                    <a:bodyPr/>
                    <a:lstStyle/>
                    <a:p>
                      <a:pPr algn="ctr"/>
                      <a:r>
                        <a:rPr lang="en-GB" sz="1200" b="0" dirty="0" smtClean="0">
                          <a:solidFill>
                            <a:schemeClr val="tx1"/>
                          </a:solidFill>
                        </a:rPr>
                        <a:t>0</a:t>
                      </a:r>
                      <a:endParaRPr lang="en-GB" sz="1200" b="0" dirty="0">
                        <a:solidFill>
                          <a:schemeClr val="tx1"/>
                        </a:solidFill>
                      </a:endParaRPr>
                    </a:p>
                  </a:txBody>
                  <a:tcPr marL="54008" marR="54008" marT="27004" marB="27004" anchor="ctr">
                    <a:solidFill>
                      <a:schemeClr val="tx2">
                        <a:lumMod val="20000"/>
                        <a:lumOff val="80000"/>
                      </a:schemeClr>
                    </a:solidFill>
                  </a:tcPr>
                </a:tc>
              </a:tr>
            </a:tbl>
          </a:graphicData>
        </a:graphic>
      </p:graphicFrame>
      <p:sp>
        <p:nvSpPr>
          <p:cNvPr id="88" name="TextBox 87"/>
          <p:cNvSpPr txBox="1"/>
          <p:nvPr/>
        </p:nvSpPr>
        <p:spPr>
          <a:xfrm>
            <a:off x="2473320" y="3209233"/>
            <a:ext cx="1200970" cy="369332"/>
          </a:xfrm>
          <a:prstGeom prst="rect">
            <a:avLst/>
          </a:prstGeom>
          <a:noFill/>
        </p:spPr>
        <p:txBody>
          <a:bodyPr wrap="none" rtlCol="0">
            <a:spAutoFit/>
          </a:bodyPr>
          <a:lstStyle/>
          <a:p>
            <a:r>
              <a:rPr lang="en-GB" dirty="0">
                <a:solidFill>
                  <a:srgbClr val="0070C0"/>
                </a:solidFill>
              </a:rPr>
              <a:t>Z</a:t>
            </a:r>
            <a:r>
              <a:rPr lang="en-GB" dirty="0" smtClean="0">
                <a:solidFill>
                  <a:srgbClr val="0070C0"/>
                </a:solidFill>
              </a:rPr>
              <a:t> = </a:t>
            </a:r>
            <a:r>
              <a:rPr lang="en-GB" sz="2400" baseline="20000" dirty="0">
                <a:solidFill>
                  <a:srgbClr val="0070C0"/>
                </a:solidFill>
              </a:rPr>
              <a:t>¬</a:t>
            </a:r>
            <a:r>
              <a:rPr lang="en-GB" dirty="0" smtClean="0">
                <a:solidFill>
                  <a:srgbClr val="0070C0"/>
                </a:solidFill>
              </a:rPr>
              <a:t>A</a:t>
            </a:r>
            <a:r>
              <a:rPr lang="en-GB" b="1" dirty="0" smtClean="0">
                <a:solidFill>
                  <a:srgbClr val="0070C0"/>
                </a:solidFill>
              </a:rPr>
              <a:t> </a:t>
            </a:r>
            <a:r>
              <a:rPr lang="en-GB" dirty="0">
                <a:solidFill>
                  <a:srgbClr val="0070C0"/>
                </a:solidFill>
              </a:rPr>
              <a:t>∧</a:t>
            </a:r>
            <a:r>
              <a:rPr lang="en-GB" baseline="30000" dirty="0" smtClean="0">
                <a:solidFill>
                  <a:srgbClr val="0070C0"/>
                </a:solidFill>
              </a:rPr>
              <a:t> </a:t>
            </a:r>
            <a:r>
              <a:rPr lang="en-GB" sz="2400" baseline="20000" dirty="0">
                <a:solidFill>
                  <a:srgbClr val="0070C0"/>
                </a:solidFill>
              </a:rPr>
              <a:t>¬</a:t>
            </a:r>
            <a:r>
              <a:rPr lang="en-GB" dirty="0" smtClean="0">
                <a:solidFill>
                  <a:srgbClr val="0070C0"/>
                </a:solidFill>
              </a:rPr>
              <a:t>B</a:t>
            </a:r>
            <a:endParaRPr lang="en-GB" dirty="0">
              <a:solidFill>
                <a:srgbClr val="0070C0"/>
              </a:solidFill>
            </a:endParaRPr>
          </a:p>
        </p:txBody>
      </p:sp>
    </p:spTree>
    <p:extLst>
      <p:ext uri="{BB962C8B-B14F-4D97-AF65-F5344CB8AC3E}">
        <p14:creationId xmlns:p14="http://schemas.microsoft.com/office/powerpoint/2010/main" val="294513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fade">
                                      <p:cBhvr>
                                        <p:cTn id="12" dur="500"/>
                                        <p:tgtEl>
                                          <p:spTgt spid="8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fade">
                                      <p:cBhvr>
                                        <p:cTn id="15" dur="500"/>
                                        <p:tgtEl>
                                          <p:spTgt spid="8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10" presetClass="entr" presetSubtype="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nodeType="withEffect">
                                  <p:stCondLst>
                                    <p:cond delay="0"/>
                                  </p:stCondLst>
                                  <p:childTnLst>
                                    <p:set>
                                      <p:cBhvr>
                                        <p:cTn id="25" dur="1" fill="hold">
                                          <p:stCondLst>
                                            <p:cond delay="0"/>
                                          </p:stCondLst>
                                        </p:cTn>
                                        <p:tgtEl>
                                          <p:spTgt spid="82"/>
                                        </p:tgtEl>
                                        <p:attrNameLst>
                                          <p:attrName>style.visibility</p:attrName>
                                        </p:attrNameLst>
                                      </p:cBhvr>
                                      <p:to>
                                        <p:strVal val="visible"/>
                                      </p:to>
                                    </p:set>
                                    <p:animEffect transition="in" filter="fade">
                                      <p:cBhvr>
                                        <p:cTn id="26" dur="500"/>
                                        <p:tgtEl>
                                          <p:spTgt spid="82"/>
                                        </p:tgtEl>
                                      </p:cBhvr>
                                    </p:animEffect>
                                  </p:childTnLst>
                                </p:cTn>
                              </p:par>
                            </p:childTnLst>
                          </p:cTn>
                        </p:par>
                        <p:par>
                          <p:cTn id="27" fill="hold">
                            <p:stCondLst>
                              <p:cond delay="500"/>
                            </p:stCondLst>
                            <p:childTnLst>
                              <p:par>
                                <p:cTn id="28" presetID="10" presetClass="entr" presetSubtype="0" fill="hold" grpId="0" nodeType="afterEffect">
                                  <p:stCondLst>
                                    <p:cond delay="50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par>
                                <p:cTn id="31" presetID="10" presetClass="entr" presetSubtype="0" fill="hold" nodeType="withEffect">
                                  <p:stCondLst>
                                    <p:cond delay="50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500"/>
                                  </p:stCondLst>
                                  <p:childTnLst>
                                    <p:set>
                                      <p:cBhvr>
                                        <p:cTn id="35" dur="1" fill="hold">
                                          <p:stCondLst>
                                            <p:cond delay="0"/>
                                          </p:stCondLst>
                                        </p:cTn>
                                        <p:tgtEl>
                                          <p:spTgt spid="85"/>
                                        </p:tgtEl>
                                        <p:attrNameLst>
                                          <p:attrName>style.visibility</p:attrName>
                                        </p:attrNameLst>
                                      </p:cBhvr>
                                      <p:to>
                                        <p:strVal val="visible"/>
                                      </p:to>
                                    </p:set>
                                    <p:animEffect transition="in" filter="fade">
                                      <p:cBhvr>
                                        <p:cTn id="3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9" grpId="0"/>
      <p:bldP spid="37" grpId="0"/>
      <p:bldP spid="8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42758" y="471065"/>
            <a:ext cx="2979395" cy="4902286"/>
            <a:chOff x="3256758" y="471065"/>
            <a:chExt cx="2979395" cy="4902286"/>
          </a:xfrm>
        </p:grpSpPr>
        <p:sp>
          <p:nvSpPr>
            <p:cNvPr id="10" name="Rectangle 9"/>
            <p:cNvSpPr/>
            <p:nvPr/>
          </p:nvSpPr>
          <p:spPr>
            <a:xfrm>
              <a:off x="3263901" y="813359"/>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11" name="Rectangle 10"/>
            <p:cNvSpPr/>
            <p:nvPr/>
          </p:nvSpPr>
          <p:spPr>
            <a:xfrm>
              <a:off x="3263901" y="1204287"/>
              <a:ext cx="2476500" cy="369332"/>
            </a:xfrm>
            <a:prstGeom prst="rect">
              <a:avLst/>
            </a:prstGeom>
          </p:spPr>
          <p:txBody>
            <a:bodyPr wrap="square">
              <a:spAutoFit/>
            </a:bodyPr>
            <a:lstStyle/>
            <a:p>
              <a:r>
                <a:rPr lang="en-GB" dirty="0">
                  <a:solidFill>
                    <a:srgbClr val="0070C0"/>
                  </a:solidFill>
                </a:rPr>
                <a:t>(</a:t>
              </a:r>
              <a:r>
                <a:rPr lang="en-GB" dirty="0" smtClean="0">
                  <a:solidFill>
                    <a:srgbClr val="0070C0"/>
                  </a:solidFill>
                </a:rPr>
                <a:t>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 = A </a:t>
              </a:r>
              <a:r>
                <a:rPr lang="en-GB" dirty="0">
                  <a:solidFill>
                    <a:srgbClr val="0070C0"/>
                  </a:solidFill>
                </a:rPr>
                <a:t>∧</a:t>
              </a:r>
              <a:r>
                <a:rPr lang="en-GB" dirty="0" smtClean="0">
                  <a:solidFill>
                    <a:srgbClr val="0070C0"/>
                  </a:solidFill>
                </a:rPr>
                <a:t> (B </a:t>
              </a:r>
              <a:r>
                <a:rPr lang="en-GB" dirty="0">
                  <a:solidFill>
                    <a:srgbClr val="0070C0"/>
                  </a:solidFill>
                </a:rPr>
                <a:t>∧</a:t>
              </a:r>
              <a:r>
                <a:rPr lang="en-GB" dirty="0" smtClean="0">
                  <a:solidFill>
                    <a:srgbClr val="0070C0"/>
                  </a:solidFill>
                </a:rPr>
                <a:t> C)</a:t>
              </a:r>
              <a:endParaRPr lang="en-GB" dirty="0">
                <a:solidFill>
                  <a:srgbClr val="0070C0"/>
                </a:solidFill>
              </a:endParaRPr>
            </a:p>
          </p:txBody>
        </p:sp>
        <p:sp>
          <p:nvSpPr>
            <p:cNvPr id="20" name="Rectangle 19"/>
            <p:cNvSpPr/>
            <p:nvPr/>
          </p:nvSpPr>
          <p:spPr>
            <a:xfrm>
              <a:off x="3273425" y="2095180"/>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26" name="Rectangle 25"/>
            <p:cNvSpPr/>
            <p:nvPr/>
          </p:nvSpPr>
          <p:spPr>
            <a:xfrm>
              <a:off x="3273425" y="2478428"/>
              <a:ext cx="2476500" cy="369332"/>
            </a:xfrm>
            <a:prstGeom prst="rect">
              <a:avLst/>
            </a:prstGeom>
          </p:spPr>
          <p:txBody>
            <a:bodyPr wrap="square">
              <a:spAutoFit/>
            </a:bodyPr>
            <a:lstStyle/>
            <a:p>
              <a:r>
                <a:rPr lang="en-GB" dirty="0" smtClean="0">
                  <a:solidFill>
                    <a:srgbClr val="0070C0"/>
                  </a:solidFill>
                </a:rPr>
                <a:t>A </a:t>
              </a:r>
              <a:r>
                <a:rPr lang="en-GB" dirty="0">
                  <a:solidFill>
                    <a:srgbClr val="0070C0"/>
                  </a:solidFill>
                </a:rPr>
                <a:t>∧</a:t>
              </a:r>
              <a:r>
                <a:rPr lang="en-GB" dirty="0" smtClean="0">
                  <a:solidFill>
                    <a:srgbClr val="0070C0"/>
                  </a:solidFill>
                </a:rPr>
                <a:t> B = B </a:t>
              </a:r>
              <a:r>
                <a:rPr lang="en-GB" dirty="0">
                  <a:solidFill>
                    <a:srgbClr val="0070C0"/>
                  </a:solidFill>
                </a:rPr>
                <a:t>∧</a:t>
              </a:r>
              <a:r>
                <a:rPr lang="en-GB" dirty="0" smtClean="0">
                  <a:solidFill>
                    <a:srgbClr val="0070C0"/>
                  </a:solidFill>
                </a:rPr>
                <a:t> A</a:t>
              </a:r>
              <a:endParaRPr lang="en-GB" dirty="0">
                <a:solidFill>
                  <a:srgbClr val="0070C0"/>
                </a:solidFill>
              </a:endParaRPr>
            </a:p>
          </p:txBody>
        </p:sp>
        <p:sp>
          <p:nvSpPr>
            <p:cNvPr id="30" name="Rectangle 29"/>
            <p:cNvSpPr/>
            <p:nvPr/>
          </p:nvSpPr>
          <p:spPr>
            <a:xfrm>
              <a:off x="3273425" y="3357952"/>
              <a:ext cx="2962275" cy="369332"/>
            </a:xfrm>
            <a:prstGeom prst="rect">
              <a:avLst/>
            </a:prstGeom>
          </p:spPr>
          <p:txBody>
            <a:bodyPr wrap="square">
              <a:spAutoFit/>
            </a:bodyPr>
            <a:lstStyle/>
            <a:p>
              <a:r>
                <a:rPr lang="en-GB" dirty="0" smtClean="0">
                  <a:solidFill>
                    <a:srgbClr val="0070C0"/>
                  </a:solidFill>
                </a:rPr>
                <a:t>A ∧ (B ∨ C) = </a:t>
              </a:r>
              <a:r>
                <a:rPr lang="en-GB" dirty="0">
                  <a:solidFill>
                    <a:srgbClr val="0070C0"/>
                  </a:solidFill>
                </a:rPr>
                <a:t>(</a:t>
              </a:r>
              <a:r>
                <a:rPr lang="en-GB" dirty="0" smtClean="0">
                  <a:solidFill>
                    <a:srgbClr val="0070C0"/>
                  </a:solidFill>
                </a:rPr>
                <a:t>A ∧ B) ∨ (A ∧ C</a:t>
              </a:r>
              <a:r>
                <a:rPr lang="en-GB" dirty="0">
                  <a:solidFill>
                    <a:srgbClr val="0070C0"/>
                  </a:solidFill>
                </a:rPr>
                <a:t>)</a:t>
              </a:r>
            </a:p>
          </p:txBody>
        </p:sp>
        <p:sp>
          <p:nvSpPr>
            <p:cNvPr id="14" name="TextBox 13"/>
            <p:cNvSpPr txBox="1"/>
            <p:nvPr/>
          </p:nvSpPr>
          <p:spPr>
            <a:xfrm>
              <a:off x="3273425" y="471065"/>
              <a:ext cx="1346779" cy="400110"/>
            </a:xfrm>
            <a:prstGeom prst="rect">
              <a:avLst/>
            </a:prstGeom>
            <a:noFill/>
          </p:spPr>
          <p:txBody>
            <a:bodyPr wrap="none" rtlCol="0">
              <a:spAutoFit/>
            </a:bodyPr>
            <a:lstStyle/>
            <a:p>
              <a:r>
                <a:rPr lang="en-GB" sz="2000" dirty="0" smtClean="0"/>
                <a:t>Associative</a:t>
              </a:r>
              <a:endParaRPr lang="en-GB" sz="2000" dirty="0"/>
            </a:p>
          </p:txBody>
        </p:sp>
        <p:sp>
          <p:nvSpPr>
            <p:cNvPr id="35" name="TextBox 34"/>
            <p:cNvSpPr txBox="1"/>
            <p:nvPr/>
          </p:nvSpPr>
          <p:spPr>
            <a:xfrm>
              <a:off x="3266282" y="1732745"/>
              <a:ext cx="1592103" cy="400110"/>
            </a:xfrm>
            <a:prstGeom prst="rect">
              <a:avLst/>
            </a:prstGeom>
            <a:noFill/>
          </p:spPr>
          <p:txBody>
            <a:bodyPr wrap="none" rtlCol="0">
              <a:spAutoFit/>
            </a:bodyPr>
            <a:lstStyle/>
            <a:p>
              <a:r>
                <a:rPr lang="en-GB" sz="2000" dirty="0" smtClean="0"/>
                <a:t>Commutative</a:t>
              </a:r>
              <a:endParaRPr lang="en-GB" sz="2000" dirty="0"/>
            </a:p>
          </p:txBody>
        </p:sp>
        <p:sp>
          <p:nvSpPr>
            <p:cNvPr id="37" name="TextBox 36"/>
            <p:cNvSpPr txBox="1"/>
            <p:nvPr/>
          </p:nvSpPr>
          <p:spPr>
            <a:xfrm>
              <a:off x="3256758" y="2994425"/>
              <a:ext cx="1391150" cy="400110"/>
            </a:xfrm>
            <a:prstGeom prst="rect">
              <a:avLst/>
            </a:prstGeom>
            <a:noFill/>
          </p:spPr>
          <p:txBody>
            <a:bodyPr wrap="none" rtlCol="0">
              <a:spAutoFit/>
            </a:bodyPr>
            <a:lstStyle/>
            <a:p>
              <a:r>
                <a:rPr lang="en-GB" sz="2000" dirty="0" smtClean="0"/>
                <a:t>Distributive</a:t>
              </a:r>
              <a:endParaRPr lang="en-GB" sz="2000" dirty="0"/>
            </a:p>
          </p:txBody>
        </p:sp>
        <p:sp>
          <p:nvSpPr>
            <p:cNvPr id="29" name="Rectangle 28"/>
            <p:cNvSpPr/>
            <p:nvPr/>
          </p:nvSpPr>
          <p:spPr>
            <a:xfrm>
              <a:off x="3273878" y="3746816"/>
              <a:ext cx="2962275" cy="369332"/>
            </a:xfrm>
            <a:prstGeom prst="rect">
              <a:avLst/>
            </a:prstGeom>
          </p:spPr>
          <p:txBody>
            <a:bodyPr wrap="square">
              <a:spAutoFit/>
            </a:bodyPr>
            <a:lstStyle/>
            <a:p>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C</a:t>
              </a:r>
              <a:r>
                <a:rPr lang="en-GB" dirty="0">
                  <a:solidFill>
                    <a:srgbClr val="0070C0"/>
                  </a:solidFill>
                </a:rPr>
                <a:t>) = (</a:t>
              </a:r>
              <a:r>
                <a:rPr lang="en-GB" dirty="0" smtClean="0">
                  <a:solidFill>
                    <a:srgbClr val="0070C0"/>
                  </a:solidFill>
                </a:rPr>
                <a:t>A </a:t>
              </a:r>
              <a:r>
                <a:rPr lang="en-GB" dirty="0">
                  <a:solidFill>
                    <a:srgbClr val="0070C0"/>
                  </a:solidFill>
                </a:rPr>
                <a:t>∨ </a:t>
              </a:r>
              <a:r>
                <a:rPr lang="en-GB" dirty="0" smtClean="0">
                  <a:solidFill>
                    <a:srgbClr val="0070C0"/>
                  </a:solidFill>
                </a:rPr>
                <a:t>B) </a:t>
              </a:r>
              <a:r>
                <a:rPr lang="en-GB" dirty="0">
                  <a:solidFill>
                    <a:srgbClr val="0070C0"/>
                  </a:solidFill>
                </a:rPr>
                <a:t>∧ </a:t>
              </a:r>
              <a:r>
                <a:rPr lang="en-GB" dirty="0" smtClean="0">
                  <a:solidFill>
                    <a:srgbClr val="0070C0"/>
                  </a:solidFill>
                </a:rPr>
                <a:t>(A </a:t>
              </a:r>
              <a:r>
                <a:rPr lang="en-GB" dirty="0">
                  <a:solidFill>
                    <a:srgbClr val="0070C0"/>
                  </a:solidFill>
                </a:rPr>
                <a:t>∨ </a:t>
              </a:r>
              <a:r>
                <a:rPr lang="en-GB" dirty="0" smtClean="0">
                  <a:solidFill>
                    <a:srgbClr val="0070C0"/>
                  </a:solidFill>
                </a:rPr>
                <a:t>C</a:t>
              </a:r>
              <a:r>
                <a:rPr lang="en-GB" dirty="0">
                  <a:solidFill>
                    <a:srgbClr val="0070C0"/>
                  </a:solidFill>
                </a:rPr>
                <a:t>)</a:t>
              </a:r>
            </a:p>
          </p:txBody>
        </p:sp>
        <p:sp>
          <p:nvSpPr>
            <p:cNvPr id="12" name="Rectangle 11"/>
            <p:cNvSpPr/>
            <p:nvPr/>
          </p:nvSpPr>
          <p:spPr>
            <a:xfrm>
              <a:off x="3272185" y="4621523"/>
              <a:ext cx="1555234" cy="369332"/>
            </a:xfrm>
            <a:prstGeom prst="rect">
              <a:avLst/>
            </a:prstGeom>
          </p:spPr>
          <p:txBody>
            <a:bodyPr wrap="none">
              <a:spAutoFit/>
            </a:bodyPr>
            <a:lstStyle/>
            <a:p>
              <a:r>
                <a:rPr lang="en-GB" dirty="0">
                  <a:solidFill>
                    <a:srgbClr val="0070C0"/>
                  </a:solidFill>
                </a:rPr>
                <a:t>A ∨</a:t>
              </a:r>
              <a:r>
                <a:rPr lang="en-GB" dirty="0" smtClean="0">
                  <a:solidFill>
                    <a:srgbClr val="0070C0"/>
                  </a:solidFill>
                </a:rPr>
                <a:t> (A </a:t>
              </a:r>
              <a:r>
                <a:rPr lang="en-GB" dirty="0">
                  <a:solidFill>
                    <a:srgbClr val="0070C0"/>
                  </a:solidFill>
                </a:rPr>
                <a:t>∧</a:t>
              </a:r>
              <a:r>
                <a:rPr lang="en-GB" dirty="0" smtClean="0">
                  <a:solidFill>
                    <a:srgbClr val="0070C0"/>
                  </a:solidFill>
                </a:rPr>
                <a:t> B) </a:t>
              </a:r>
              <a:r>
                <a:rPr lang="en-GB" dirty="0">
                  <a:solidFill>
                    <a:srgbClr val="0070C0"/>
                  </a:solidFill>
                </a:rPr>
                <a:t>= </a:t>
              </a:r>
              <a:r>
                <a:rPr lang="en-GB" dirty="0" smtClean="0">
                  <a:solidFill>
                    <a:srgbClr val="0070C0"/>
                  </a:solidFill>
                </a:rPr>
                <a:t>A</a:t>
              </a:r>
              <a:endParaRPr lang="en-GB" dirty="0">
                <a:solidFill>
                  <a:srgbClr val="0070C0"/>
                </a:solidFill>
              </a:endParaRPr>
            </a:p>
          </p:txBody>
        </p:sp>
        <p:sp>
          <p:nvSpPr>
            <p:cNvPr id="13" name="Rectangle 12"/>
            <p:cNvSpPr/>
            <p:nvPr/>
          </p:nvSpPr>
          <p:spPr>
            <a:xfrm>
              <a:off x="3272076" y="5004019"/>
              <a:ext cx="1555234" cy="369332"/>
            </a:xfrm>
            <a:prstGeom prst="rect">
              <a:avLst/>
            </a:prstGeom>
          </p:spPr>
          <p:txBody>
            <a:bodyPr wrap="none">
              <a:spAutoFit/>
            </a:bodyPr>
            <a:lstStyle/>
            <a:p>
              <a:r>
                <a:rPr lang="en-GB" dirty="0">
                  <a:solidFill>
                    <a:srgbClr val="0070C0"/>
                  </a:solidFill>
                </a:rPr>
                <a:t>A ∧</a:t>
              </a:r>
              <a:r>
                <a:rPr lang="en-GB" dirty="0" smtClean="0">
                  <a:solidFill>
                    <a:srgbClr val="0070C0"/>
                  </a:solidFill>
                </a:rPr>
                <a:t> (A </a:t>
              </a:r>
              <a:r>
                <a:rPr lang="en-GB" dirty="0">
                  <a:solidFill>
                    <a:srgbClr val="0070C0"/>
                  </a:solidFill>
                </a:rPr>
                <a:t>∨</a:t>
              </a:r>
              <a:r>
                <a:rPr lang="en-GB" dirty="0" smtClean="0">
                  <a:solidFill>
                    <a:srgbClr val="0070C0"/>
                  </a:solidFill>
                </a:rPr>
                <a:t> B) </a:t>
              </a:r>
              <a:r>
                <a:rPr lang="en-GB" dirty="0">
                  <a:solidFill>
                    <a:srgbClr val="0070C0"/>
                  </a:solidFill>
                </a:rPr>
                <a:t>= </a:t>
              </a:r>
              <a:r>
                <a:rPr lang="en-GB" dirty="0" smtClean="0">
                  <a:solidFill>
                    <a:srgbClr val="0070C0"/>
                  </a:solidFill>
                </a:rPr>
                <a:t>A</a:t>
              </a:r>
              <a:endParaRPr lang="en-GB" dirty="0">
                <a:solidFill>
                  <a:srgbClr val="0070C0"/>
                </a:solidFill>
              </a:endParaRPr>
            </a:p>
          </p:txBody>
        </p:sp>
        <p:sp>
          <p:nvSpPr>
            <p:cNvPr id="15" name="TextBox 14"/>
            <p:cNvSpPr txBox="1"/>
            <p:nvPr/>
          </p:nvSpPr>
          <p:spPr>
            <a:xfrm>
              <a:off x="3270521" y="4256105"/>
              <a:ext cx="1313052" cy="400110"/>
            </a:xfrm>
            <a:prstGeom prst="rect">
              <a:avLst/>
            </a:prstGeom>
            <a:noFill/>
          </p:spPr>
          <p:txBody>
            <a:bodyPr wrap="none" rtlCol="0">
              <a:spAutoFit/>
            </a:bodyPr>
            <a:lstStyle/>
            <a:p>
              <a:r>
                <a:rPr lang="en-GB" sz="2000" dirty="0" smtClean="0"/>
                <a:t>Absorptive</a:t>
              </a:r>
              <a:endParaRPr lang="en-GB" sz="2000" dirty="0"/>
            </a:p>
          </p:txBody>
        </p:sp>
      </p:grpSp>
      <p:sp>
        <p:nvSpPr>
          <p:cNvPr id="16" name="Rectangle 15"/>
          <p:cNvSpPr/>
          <p:nvPr/>
        </p:nvSpPr>
        <p:spPr>
          <a:xfrm>
            <a:off x="1008322" y="2478948"/>
            <a:ext cx="1031051" cy="369332"/>
          </a:xfrm>
          <a:prstGeom prst="rect">
            <a:avLst/>
          </a:prstGeom>
        </p:spPr>
        <p:txBody>
          <a:bodyPr wrap="none">
            <a:spAutoFit/>
          </a:bodyPr>
          <a:lstStyle/>
          <a:p>
            <a:r>
              <a:rPr lang="en-GB" dirty="0" smtClean="0">
                <a:solidFill>
                  <a:srgbClr val="0070C0"/>
                </a:solidFill>
              </a:rPr>
              <a:t>A ∨ 0 </a:t>
            </a:r>
            <a:r>
              <a:rPr lang="en-GB" dirty="0">
                <a:solidFill>
                  <a:srgbClr val="0070C0"/>
                </a:solidFill>
              </a:rPr>
              <a:t>= A</a:t>
            </a:r>
          </a:p>
        </p:txBody>
      </p:sp>
      <p:sp>
        <p:nvSpPr>
          <p:cNvPr id="17" name="Rectangle 16"/>
          <p:cNvSpPr/>
          <p:nvPr/>
        </p:nvSpPr>
        <p:spPr>
          <a:xfrm>
            <a:off x="1004435" y="1201191"/>
            <a:ext cx="1015021" cy="369332"/>
          </a:xfrm>
          <a:prstGeom prst="rect">
            <a:avLst/>
          </a:prstGeom>
        </p:spPr>
        <p:txBody>
          <a:bodyPr wrap="none">
            <a:spAutoFit/>
          </a:bodyPr>
          <a:lstStyle/>
          <a:p>
            <a:r>
              <a:rPr lang="en-GB" dirty="0" smtClean="0">
                <a:solidFill>
                  <a:srgbClr val="0070C0"/>
                </a:solidFill>
              </a:rPr>
              <a:t>A ∨ 1 </a:t>
            </a:r>
            <a:r>
              <a:rPr lang="en-GB" dirty="0">
                <a:solidFill>
                  <a:srgbClr val="0070C0"/>
                </a:solidFill>
              </a:rPr>
              <a:t>= 1</a:t>
            </a:r>
          </a:p>
        </p:txBody>
      </p:sp>
      <p:sp>
        <p:nvSpPr>
          <p:cNvPr id="18" name="Rectangle 17"/>
          <p:cNvSpPr/>
          <p:nvPr/>
        </p:nvSpPr>
        <p:spPr>
          <a:xfrm>
            <a:off x="1007155" y="3362919"/>
            <a:ext cx="1047082" cy="369332"/>
          </a:xfrm>
          <a:prstGeom prst="rect">
            <a:avLst/>
          </a:prstGeom>
        </p:spPr>
        <p:txBody>
          <a:bodyPr wrap="none">
            <a:spAutoFit/>
          </a:bodyPr>
          <a:lstStyle/>
          <a:p>
            <a:r>
              <a:rPr lang="en-GB" dirty="0" smtClean="0">
                <a:solidFill>
                  <a:srgbClr val="0070C0"/>
                </a:solidFill>
              </a:rPr>
              <a:t>A ∨ A </a:t>
            </a:r>
            <a:r>
              <a:rPr lang="en-GB" dirty="0">
                <a:solidFill>
                  <a:srgbClr val="0070C0"/>
                </a:solidFill>
              </a:rPr>
              <a:t>= A</a:t>
            </a:r>
          </a:p>
        </p:txBody>
      </p:sp>
      <p:sp>
        <p:nvSpPr>
          <p:cNvPr id="19" name="Rectangle 18"/>
          <p:cNvSpPr/>
          <p:nvPr/>
        </p:nvSpPr>
        <p:spPr>
          <a:xfrm>
            <a:off x="1004435" y="808685"/>
            <a:ext cx="1015021" cy="369332"/>
          </a:xfrm>
          <a:prstGeom prst="rect">
            <a:avLst/>
          </a:prstGeom>
        </p:spPr>
        <p:txBody>
          <a:bodyPr wrap="none">
            <a:spAutoFit/>
          </a:bodyPr>
          <a:lstStyle/>
          <a:p>
            <a:r>
              <a:rPr lang="en-GB" dirty="0" smtClean="0">
                <a:solidFill>
                  <a:srgbClr val="0070C0"/>
                </a:solidFill>
              </a:rPr>
              <a:t>A ∧ 0 = </a:t>
            </a:r>
            <a:r>
              <a:rPr lang="en-GB" dirty="0">
                <a:solidFill>
                  <a:srgbClr val="0070C0"/>
                </a:solidFill>
              </a:rPr>
              <a:t>0</a:t>
            </a:r>
          </a:p>
        </p:txBody>
      </p:sp>
      <p:sp>
        <p:nvSpPr>
          <p:cNvPr id="21" name="Rectangle 20"/>
          <p:cNvSpPr/>
          <p:nvPr/>
        </p:nvSpPr>
        <p:spPr>
          <a:xfrm>
            <a:off x="1009100" y="2102279"/>
            <a:ext cx="1031051" cy="369332"/>
          </a:xfrm>
          <a:prstGeom prst="rect">
            <a:avLst/>
          </a:prstGeom>
        </p:spPr>
        <p:txBody>
          <a:bodyPr wrap="none">
            <a:spAutoFit/>
          </a:bodyPr>
          <a:lstStyle/>
          <a:p>
            <a:r>
              <a:rPr lang="en-GB" dirty="0" smtClean="0">
                <a:solidFill>
                  <a:srgbClr val="0070C0"/>
                </a:solidFill>
              </a:rPr>
              <a:t>A ∧</a:t>
            </a:r>
            <a:r>
              <a:rPr lang="en-GB" dirty="0">
                <a:solidFill>
                  <a:srgbClr val="0070C0"/>
                </a:solidFill>
              </a:rPr>
              <a:t> </a:t>
            </a:r>
            <a:r>
              <a:rPr lang="en-GB" dirty="0" smtClean="0">
                <a:solidFill>
                  <a:srgbClr val="0070C0"/>
                </a:solidFill>
              </a:rPr>
              <a:t>1 </a:t>
            </a:r>
            <a:r>
              <a:rPr lang="en-GB" dirty="0">
                <a:solidFill>
                  <a:srgbClr val="0070C0"/>
                </a:solidFill>
              </a:rPr>
              <a:t>= A</a:t>
            </a:r>
          </a:p>
        </p:txBody>
      </p:sp>
      <p:sp>
        <p:nvSpPr>
          <p:cNvPr id="22" name="Rectangle 21"/>
          <p:cNvSpPr/>
          <p:nvPr/>
        </p:nvSpPr>
        <p:spPr>
          <a:xfrm>
            <a:off x="1007155" y="3740718"/>
            <a:ext cx="1047082" cy="369332"/>
          </a:xfrm>
          <a:prstGeom prst="rect">
            <a:avLst/>
          </a:prstGeom>
        </p:spPr>
        <p:txBody>
          <a:bodyPr wrap="none">
            <a:spAutoFit/>
          </a:bodyPr>
          <a:lstStyle/>
          <a:p>
            <a:r>
              <a:rPr lang="en-GB" dirty="0" smtClean="0">
                <a:solidFill>
                  <a:srgbClr val="0070C0"/>
                </a:solidFill>
              </a:rPr>
              <a:t>A ∧ A </a:t>
            </a:r>
            <a:r>
              <a:rPr lang="en-GB" dirty="0">
                <a:solidFill>
                  <a:srgbClr val="0070C0"/>
                </a:solidFill>
              </a:rPr>
              <a:t>= A</a:t>
            </a:r>
          </a:p>
        </p:txBody>
      </p:sp>
      <p:sp>
        <p:nvSpPr>
          <p:cNvPr id="23" name="Rectangle 22"/>
          <p:cNvSpPr/>
          <p:nvPr/>
        </p:nvSpPr>
        <p:spPr>
          <a:xfrm>
            <a:off x="3204516" y="2106334"/>
            <a:ext cx="1018227" cy="369332"/>
          </a:xfrm>
          <a:prstGeom prst="rect">
            <a:avLst/>
          </a:prstGeom>
        </p:spPr>
        <p:txBody>
          <a:bodyPr wrap="none">
            <a:spAutoFit/>
          </a:bodyPr>
          <a:lstStyle/>
          <a:p>
            <a:r>
              <a:rPr lang="en-GB" sz="2400" baseline="20000" dirty="0" smtClean="0">
                <a:solidFill>
                  <a:srgbClr val="0070C0"/>
                </a:solidFill>
              </a:rPr>
              <a:t>¬</a:t>
            </a:r>
            <a:r>
              <a:rPr lang="en-GB" dirty="0" smtClean="0">
                <a:solidFill>
                  <a:srgbClr val="0070C0"/>
                </a:solidFill>
              </a:rPr>
              <a:t>(</a:t>
            </a:r>
            <a:r>
              <a:rPr lang="en-GB" sz="2400" baseline="20000" dirty="0">
                <a:solidFill>
                  <a:srgbClr val="0070C0"/>
                </a:solidFill>
              </a:rPr>
              <a:t>¬</a:t>
            </a:r>
            <a:r>
              <a:rPr lang="en-GB" dirty="0" smtClean="0">
                <a:solidFill>
                  <a:srgbClr val="0070C0"/>
                </a:solidFill>
              </a:rPr>
              <a:t>A</a:t>
            </a:r>
            <a:r>
              <a:rPr lang="en-GB" dirty="0">
                <a:solidFill>
                  <a:srgbClr val="0070C0"/>
                </a:solidFill>
              </a:rPr>
              <a:t>) = A</a:t>
            </a:r>
          </a:p>
        </p:txBody>
      </p:sp>
      <p:sp>
        <p:nvSpPr>
          <p:cNvPr id="24" name="Rectangle 23"/>
          <p:cNvSpPr/>
          <p:nvPr/>
        </p:nvSpPr>
        <p:spPr>
          <a:xfrm>
            <a:off x="3204385" y="811725"/>
            <a:ext cx="1146468" cy="369332"/>
          </a:xfrm>
          <a:prstGeom prst="rect">
            <a:avLst/>
          </a:prstGeom>
        </p:spPr>
        <p:txBody>
          <a:bodyPr wrap="none">
            <a:spAutoFit/>
          </a:bodyPr>
          <a:lstStyle/>
          <a:p>
            <a:r>
              <a:rPr lang="en-GB" dirty="0">
                <a:solidFill>
                  <a:srgbClr val="0070C0"/>
                </a:solidFill>
              </a:rPr>
              <a:t>A </a:t>
            </a:r>
            <a:r>
              <a:rPr lang="en-GB" dirty="0" smtClean="0">
                <a:solidFill>
                  <a:srgbClr val="0070C0"/>
                </a:solidFill>
              </a:rPr>
              <a:t>∨ </a:t>
            </a:r>
            <a:r>
              <a:rPr lang="en-GB" sz="2400" baseline="20000" dirty="0">
                <a:solidFill>
                  <a:srgbClr val="0070C0"/>
                </a:solidFill>
              </a:rPr>
              <a:t>¬</a:t>
            </a:r>
            <a:r>
              <a:rPr lang="en-GB" dirty="0" smtClean="0">
                <a:solidFill>
                  <a:srgbClr val="0070C0"/>
                </a:solidFill>
              </a:rPr>
              <a:t>A </a:t>
            </a:r>
            <a:r>
              <a:rPr lang="en-GB" dirty="0">
                <a:solidFill>
                  <a:srgbClr val="0070C0"/>
                </a:solidFill>
              </a:rPr>
              <a:t>= 1</a:t>
            </a:r>
          </a:p>
        </p:txBody>
      </p:sp>
      <p:sp>
        <p:nvSpPr>
          <p:cNvPr id="25" name="Rectangle 24"/>
          <p:cNvSpPr/>
          <p:nvPr/>
        </p:nvSpPr>
        <p:spPr>
          <a:xfrm>
            <a:off x="3204385" y="1209194"/>
            <a:ext cx="1146468" cy="369332"/>
          </a:xfrm>
          <a:prstGeom prst="rect">
            <a:avLst/>
          </a:prstGeom>
        </p:spPr>
        <p:txBody>
          <a:bodyPr wrap="none">
            <a:spAutoFit/>
          </a:bodyPr>
          <a:lstStyle/>
          <a:p>
            <a:r>
              <a:rPr lang="en-GB" dirty="0">
                <a:solidFill>
                  <a:srgbClr val="0070C0"/>
                </a:solidFill>
              </a:rPr>
              <a:t>A </a:t>
            </a:r>
            <a:r>
              <a:rPr lang="en-GB" dirty="0" smtClean="0">
                <a:solidFill>
                  <a:srgbClr val="0070C0"/>
                </a:solidFill>
              </a:rPr>
              <a:t>∧ </a:t>
            </a:r>
            <a:r>
              <a:rPr lang="en-GB" sz="2400" baseline="20000" dirty="0">
                <a:solidFill>
                  <a:srgbClr val="0070C0"/>
                </a:solidFill>
              </a:rPr>
              <a:t>¬</a:t>
            </a:r>
            <a:r>
              <a:rPr lang="en-GB" dirty="0" smtClean="0">
                <a:solidFill>
                  <a:srgbClr val="0070C0"/>
                </a:solidFill>
              </a:rPr>
              <a:t>A </a:t>
            </a:r>
            <a:r>
              <a:rPr lang="en-GB" dirty="0">
                <a:solidFill>
                  <a:srgbClr val="0070C0"/>
                </a:solidFill>
              </a:rPr>
              <a:t>= 0</a:t>
            </a:r>
          </a:p>
        </p:txBody>
      </p:sp>
      <p:sp>
        <p:nvSpPr>
          <p:cNvPr id="27" name="TextBox 26"/>
          <p:cNvSpPr txBox="1"/>
          <p:nvPr/>
        </p:nvSpPr>
        <p:spPr>
          <a:xfrm>
            <a:off x="1006083" y="2991365"/>
            <a:ext cx="1417055" cy="400110"/>
          </a:xfrm>
          <a:prstGeom prst="rect">
            <a:avLst/>
          </a:prstGeom>
          <a:noFill/>
        </p:spPr>
        <p:txBody>
          <a:bodyPr wrap="none" rtlCol="0">
            <a:spAutoFit/>
          </a:bodyPr>
          <a:lstStyle/>
          <a:p>
            <a:r>
              <a:rPr lang="en-GB" sz="2000" dirty="0" smtClean="0"/>
              <a:t>Idempotent</a:t>
            </a:r>
            <a:endParaRPr lang="en-GB" sz="2000" dirty="0"/>
          </a:p>
        </p:txBody>
      </p:sp>
      <p:sp>
        <p:nvSpPr>
          <p:cNvPr id="28" name="TextBox 27"/>
          <p:cNvSpPr txBox="1"/>
          <p:nvPr/>
        </p:nvSpPr>
        <p:spPr>
          <a:xfrm>
            <a:off x="3187114" y="1737836"/>
            <a:ext cx="1995354" cy="400110"/>
          </a:xfrm>
          <a:prstGeom prst="rect">
            <a:avLst/>
          </a:prstGeom>
          <a:noFill/>
        </p:spPr>
        <p:txBody>
          <a:bodyPr wrap="none" rtlCol="0">
            <a:spAutoFit/>
          </a:bodyPr>
          <a:lstStyle/>
          <a:p>
            <a:r>
              <a:rPr lang="en-GB" sz="2000" dirty="0" smtClean="0"/>
              <a:t>Double Negation</a:t>
            </a:r>
            <a:endParaRPr lang="en-GB" sz="2000" dirty="0"/>
          </a:p>
        </p:txBody>
      </p:sp>
      <p:sp>
        <p:nvSpPr>
          <p:cNvPr id="31" name="TextBox 30"/>
          <p:cNvSpPr txBox="1"/>
          <p:nvPr/>
        </p:nvSpPr>
        <p:spPr>
          <a:xfrm>
            <a:off x="3194241" y="469392"/>
            <a:ext cx="1535228" cy="400110"/>
          </a:xfrm>
          <a:prstGeom prst="rect">
            <a:avLst/>
          </a:prstGeom>
          <a:noFill/>
        </p:spPr>
        <p:txBody>
          <a:bodyPr wrap="none" rtlCol="0">
            <a:spAutoFit/>
          </a:bodyPr>
          <a:lstStyle/>
          <a:p>
            <a:r>
              <a:rPr lang="en-GB" sz="2000" dirty="0" smtClean="0"/>
              <a:t>Complement</a:t>
            </a:r>
            <a:endParaRPr lang="en-GB" sz="2000" dirty="0"/>
          </a:p>
        </p:txBody>
      </p:sp>
      <p:sp>
        <p:nvSpPr>
          <p:cNvPr id="32" name="TextBox 31"/>
          <p:cNvSpPr txBox="1"/>
          <p:nvPr/>
        </p:nvSpPr>
        <p:spPr>
          <a:xfrm>
            <a:off x="1025133" y="485064"/>
            <a:ext cx="1349280" cy="400110"/>
          </a:xfrm>
          <a:prstGeom prst="rect">
            <a:avLst/>
          </a:prstGeom>
          <a:noFill/>
        </p:spPr>
        <p:txBody>
          <a:bodyPr wrap="none" rtlCol="0">
            <a:spAutoFit/>
          </a:bodyPr>
          <a:lstStyle/>
          <a:p>
            <a:r>
              <a:rPr lang="en-GB" sz="2000" dirty="0" smtClean="0"/>
              <a:t>Annulment</a:t>
            </a:r>
            <a:endParaRPr lang="en-GB" sz="2000" dirty="0"/>
          </a:p>
        </p:txBody>
      </p:sp>
      <p:sp>
        <p:nvSpPr>
          <p:cNvPr id="33" name="TextBox 32"/>
          <p:cNvSpPr txBox="1"/>
          <p:nvPr/>
        </p:nvSpPr>
        <p:spPr>
          <a:xfrm>
            <a:off x="1006083" y="1741325"/>
            <a:ext cx="991810" cy="400110"/>
          </a:xfrm>
          <a:prstGeom prst="rect">
            <a:avLst/>
          </a:prstGeom>
          <a:noFill/>
        </p:spPr>
        <p:txBody>
          <a:bodyPr wrap="none" rtlCol="0">
            <a:spAutoFit/>
          </a:bodyPr>
          <a:lstStyle/>
          <a:p>
            <a:r>
              <a:rPr lang="en-GB" sz="2000" dirty="0" smtClean="0"/>
              <a:t>Identity</a:t>
            </a:r>
            <a:endParaRPr lang="en-GB" sz="2000" dirty="0"/>
          </a:p>
        </p:txBody>
      </p:sp>
      <p:sp>
        <p:nvSpPr>
          <p:cNvPr id="34" name="Rectangle 33"/>
          <p:cNvSpPr/>
          <p:nvPr/>
        </p:nvSpPr>
        <p:spPr>
          <a:xfrm>
            <a:off x="3204255" y="3362919"/>
            <a:ext cx="1948316" cy="369332"/>
          </a:xfrm>
          <a:prstGeom prst="rect">
            <a:avLst/>
          </a:prstGeom>
        </p:spPr>
        <p:txBody>
          <a:bodyPr wrap="square">
            <a:spAutoFit/>
          </a:bodyPr>
          <a:lstStyle/>
          <a:p>
            <a:r>
              <a:rPr lang="en-GB" sz="2400" baseline="20000" dirty="0">
                <a:solidFill>
                  <a:srgbClr val="0070C0"/>
                </a:solidFill>
              </a:rPr>
              <a:t>¬</a:t>
            </a:r>
            <a:r>
              <a:rPr lang="en-GB" dirty="0" smtClean="0">
                <a:solidFill>
                  <a:srgbClr val="0070C0"/>
                </a:solidFill>
              </a:rPr>
              <a:t>(</a:t>
            </a:r>
            <a:r>
              <a:rPr lang="en-GB" dirty="0">
                <a:solidFill>
                  <a:srgbClr val="0070C0"/>
                </a:solidFill>
              </a:rPr>
              <a:t>A ∧ B</a:t>
            </a:r>
            <a:r>
              <a:rPr lang="en-GB" dirty="0" smtClean="0">
                <a:solidFill>
                  <a:srgbClr val="0070C0"/>
                </a:solidFill>
              </a:rPr>
              <a:t>) = </a:t>
            </a:r>
            <a:r>
              <a:rPr lang="en-GB" sz="2400" baseline="20000" dirty="0">
                <a:solidFill>
                  <a:srgbClr val="0070C0"/>
                </a:solidFill>
              </a:rPr>
              <a:t>¬</a:t>
            </a:r>
            <a:r>
              <a:rPr lang="en-GB" dirty="0" smtClean="0">
                <a:solidFill>
                  <a:srgbClr val="0070C0"/>
                </a:solidFill>
              </a:rPr>
              <a:t>A</a:t>
            </a:r>
            <a:r>
              <a:rPr lang="en-GB" b="1" dirty="0" smtClean="0">
                <a:solidFill>
                  <a:srgbClr val="0070C0"/>
                </a:solidFill>
              </a:rPr>
              <a:t> </a:t>
            </a:r>
            <a:r>
              <a:rPr lang="en-GB" dirty="0">
                <a:solidFill>
                  <a:srgbClr val="0070C0"/>
                </a:solidFill>
              </a:rPr>
              <a:t>∨</a:t>
            </a:r>
            <a:r>
              <a:rPr lang="en-GB" baseline="30000" dirty="0">
                <a:solidFill>
                  <a:srgbClr val="0070C0"/>
                </a:solidFill>
              </a:rPr>
              <a:t> </a:t>
            </a:r>
            <a:r>
              <a:rPr lang="en-GB" sz="2400" baseline="20000" dirty="0">
                <a:solidFill>
                  <a:srgbClr val="0070C0"/>
                </a:solidFill>
              </a:rPr>
              <a:t>¬</a:t>
            </a:r>
            <a:r>
              <a:rPr lang="en-GB" dirty="0" smtClean="0">
                <a:solidFill>
                  <a:srgbClr val="0070C0"/>
                </a:solidFill>
              </a:rPr>
              <a:t>B</a:t>
            </a:r>
            <a:endParaRPr lang="en-GB" dirty="0">
              <a:solidFill>
                <a:srgbClr val="0070C0"/>
              </a:solidFill>
            </a:endParaRPr>
          </a:p>
        </p:txBody>
      </p:sp>
      <p:sp>
        <p:nvSpPr>
          <p:cNvPr id="36" name="Rectangle 35"/>
          <p:cNvSpPr/>
          <p:nvPr/>
        </p:nvSpPr>
        <p:spPr>
          <a:xfrm>
            <a:off x="3204255" y="3740718"/>
            <a:ext cx="1819729" cy="369332"/>
          </a:xfrm>
          <a:prstGeom prst="rect">
            <a:avLst/>
          </a:prstGeom>
        </p:spPr>
        <p:txBody>
          <a:bodyPr wrap="none">
            <a:spAutoFit/>
          </a:bodyPr>
          <a:lstStyle/>
          <a:p>
            <a:r>
              <a:rPr lang="en-GB" sz="2400" baseline="20000" dirty="0">
                <a:solidFill>
                  <a:srgbClr val="0070C0"/>
                </a:solidFill>
              </a:rPr>
              <a:t>¬</a:t>
            </a:r>
            <a:r>
              <a:rPr lang="en-GB" dirty="0" smtClean="0">
                <a:solidFill>
                  <a:srgbClr val="0070C0"/>
                </a:solidFill>
              </a:rPr>
              <a:t>(</a:t>
            </a:r>
            <a:r>
              <a:rPr lang="en-GB" dirty="0">
                <a:solidFill>
                  <a:srgbClr val="0070C0"/>
                </a:solidFill>
              </a:rPr>
              <a:t>A ∨</a:t>
            </a:r>
            <a:r>
              <a:rPr lang="en-GB" dirty="0" smtClean="0">
                <a:solidFill>
                  <a:srgbClr val="0070C0"/>
                </a:solidFill>
              </a:rPr>
              <a:t> </a:t>
            </a:r>
            <a:r>
              <a:rPr lang="en-GB" dirty="0">
                <a:solidFill>
                  <a:srgbClr val="0070C0"/>
                </a:solidFill>
              </a:rPr>
              <a:t>B) = </a:t>
            </a:r>
            <a:r>
              <a:rPr lang="en-GB" sz="2400" baseline="20000" dirty="0">
                <a:solidFill>
                  <a:srgbClr val="0070C0"/>
                </a:solidFill>
              </a:rPr>
              <a:t>¬</a:t>
            </a:r>
            <a:r>
              <a:rPr lang="en-GB" dirty="0" smtClean="0">
                <a:solidFill>
                  <a:srgbClr val="0070C0"/>
                </a:solidFill>
              </a:rPr>
              <a:t>A</a:t>
            </a:r>
            <a:r>
              <a:rPr lang="en-GB" b="1" dirty="0" smtClean="0">
                <a:solidFill>
                  <a:srgbClr val="0070C0"/>
                </a:solidFill>
              </a:rPr>
              <a:t> </a:t>
            </a:r>
            <a:r>
              <a:rPr lang="en-GB" dirty="0">
                <a:solidFill>
                  <a:srgbClr val="0070C0"/>
                </a:solidFill>
              </a:rPr>
              <a:t>∧</a:t>
            </a:r>
            <a:r>
              <a:rPr lang="en-GB" baseline="30000" dirty="0" smtClean="0">
                <a:solidFill>
                  <a:srgbClr val="0070C0"/>
                </a:solidFill>
              </a:rPr>
              <a:t> </a:t>
            </a:r>
            <a:r>
              <a:rPr lang="en-GB" sz="2400" baseline="20000" dirty="0">
                <a:solidFill>
                  <a:srgbClr val="0070C0"/>
                </a:solidFill>
              </a:rPr>
              <a:t>¬</a:t>
            </a:r>
            <a:r>
              <a:rPr lang="en-GB" dirty="0" smtClean="0">
                <a:solidFill>
                  <a:srgbClr val="0070C0"/>
                </a:solidFill>
              </a:rPr>
              <a:t>B</a:t>
            </a:r>
            <a:endParaRPr lang="en-GB" dirty="0">
              <a:solidFill>
                <a:srgbClr val="0070C0"/>
              </a:solidFill>
            </a:endParaRPr>
          </a:p>
        </p:txBody>
      </p:sp>
      <p:sp>
        <p:nvSpPr>
          <p:cNvPr id="38" name="TextBox 37"/>
          <p:cNvSpPr txBox="1"/>
          <p:nvPr/>
        </p:nvSpPr>
        <p:spPr>
          <a:xfrm>
            <a:off x="3184133" y="2991365"/>
            <a:ext cx="1491242" cy="400110"/>
          </a:xfrm>
          <a:prstGeom prst="rect">
            <a:avLst/>
          </a:prstGeom>
          <a:noFill/>
        </p:spPr>
        <p:txBody>
          <a:bodyPr wrap="none" rtlCol="0">
            <a:spAutoFit/>
          </a:bodyPr>
          <a:lstStyle/>
          <a:p>
            <a:r>
              <a:rPr lang="en-GB" sz="2000" dirty="0" smtClean="0"/>
              <a:t>De Morgan’s</a:t>
            </a:r>
            <a:endParaRPr lang="en-GB" sz="2000" dirty="0"/>
          </a:p>
        </p:txBody>
      </p:sp>
    </p:spTree>
    <p:extLst>
      <p:ext uri="{BB962C8B-B14F-4D97-AF65-F5344CB8AC3E}">
        <p14:creationId xmlns:p14="http://schemas.microsoft.com/office/powerpoint/2010/main" val="340833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3959</TotalTime>
  <Words>3353</Words>
  <PresentationFormat>On-screen Show (16:10)</PresentationFormat>
  <Paragraphs>674</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The Laws of Boolean Algebra </vt:lpstr>
      <vt:lpstr>PowerPoint Presentation</vt:lpstr>
      <vt:lpstr>PowerPoint Presentation</vt:lpstr>
      <vt:lpstr>PowerPoint Presentation</vt:lpstr>
      <vt:lpstr>PowerPoint Presentation</vt:lpstr>
      <vt:lpstr>The Laws of Boolean Algebra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 Morgan’s Theorem</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2016-06-27T12:55:26Z</dcterms:created>
  <dcterms:modified xsi:type="dcterms:W3CDTF">2017-08-30T13:39:21Z</dcterms:modified>
</cp:coreProperties>
</file>